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9"/>
  </p:notesMasterIdLst>
  <p:handoutMasterIdLst>
    <p:handoutMasterId r:id="rId47"/>
  </p:handoutMasterIdLst>
  <p:sldIdLst>
    <p:sldId id="256" r:id="rId3"/>
    <p:sldId id="368" r:id="rId4"/>
    <p:sldId id="320" r:id="rId5"/>
    <p:sldId id="424" r:id="rId6"/>
    <p:sldId id="310" r:id="rId7"/>
    <p:sldId id="269" r:id="rId8"/>
    <p:sldId id="334" r:id="rId10"/>
    <p:sldId id="311" r:id="rId11"/>
    <p:sldId id="335" r:id="rId12"/>
    <p:sldId id="312" r:id="rId13"/>
    <p:sldId id="336" r:id="rId14"/>
    <p:sldId id="313" r:id="rId15"/>
    <p:sldId id="337" r:id="rId16"/>
    <p:sldId id="314" r:id="rId17"/>
    <p:sldId id="315" r:id="rId18"/>
    <p:sldId id="316" r:id="rId19"/>
    <p:sldId id="338" r:id="rId20"/>
    <p:sldId id="369" r:id="rId21"/>
    <p:sldId id="339" r:id="rId22"/>
    <p:sldId id="340" r:id="rId23"/>
    <p:sldId id="341" r:id="rId24"/>
    <p:sldId id="342" r:id="rId25"/>
    <p:sldId id="343" r:id="rId26"/>
    <p:sldId id="344" r:id="rId27"/>
    <p:sldId id="345" r:id="rId28"/>
    <p:sldId id="346" r:id="rId29"/>
    <p:sldId id="407" r:id="rId30"/>
    <p:sldId id="347" r:id="rId31"/>
    <p:sldId id="348" r:id="rId32"/>
    <p:sldId id="349" r:id="rId33"/>
    <p:sldId id="350" r:id="rId34"/>
    <p:sldId id="351" r:id="rId35"/>
    <p:sldId id="352" r:id="rId36"/>
    <p:sldId id="353" r:id="rId37"/>
    <p:sldId id="408" r:id="rId38"/>
    <p:sldId id="354" r:id="rId39"/>
    <p:sldId id="355" r:id="rId40"/>
    <p:sldId id="356" r:id="rId41"/>
    <p:sldId id="357" r:id="rId42"/>
    <p:sldId id="358" r:id="rId43"/>
    <p:sldId id="359" r:id="rId44"/>
    <p:sldId id="360" r:id="rId45"/>
    <p:sldId id="281" r:id="rId4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3F8"/>
    <a:srgbClr val="62BDC1"/>
    <a:srgbClr val="4EAEB2"/>
    <a:srgbClr val="155F8C"/>
    <a:srgbClr val="3F7468"/>
    <a:srgbClr val="61B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11" autoAdjust="0"/>
    <p:restoredTop sz="94660"/>
  </p:normalViewPr>
  <p:slideViewPr>
    <p:cSldViewPr snapToGrid="0">
      <p:cViewPr varScale="1">
        <p:scale>
          <a:sx n="86" d="100"/>
          <a:sy n="86" d="100"/>
        </p:scale>
        <p:origin x="73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VISHAL\OneDrive\Desktop\std%20calibration%20metformin.xls"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lineChart>
        <c:grouping val="standard"/>
        <c:varyColors val="0"/>
        <c:ser>
          <c:idx val="0"/>
          <c:order val="0"/>
          <c:spPr>
            <a:ln w="28575" cap="rnd" cmpd="sng" algn="ctr">
              <a:solidFill>
                <a:schemeClr val="accent1"/>
              </a:solidFill>
              <a:prstDash val="solid"/>
              <a:round/>
            </a:ln>
            <a:effectLst/>
          </c:spPr>
          <c:marker>
            <c:symbol val="none"/>
          </c:marker>
          <c:dLbls>
            <c:delete val="1"/>
          </c:dLbls>
          <c:trendline>
            <c:spPr>
              <a:ln w="19050" cap="rnd" cmpd="sng" algn="ctr">
                <a:solidFill>
                  <a:schemeClr val="accent1"/>
                </a:solidFill>
                <a:prstDash val="sysDot"/>
                <a:round/>
              </a:ln>
              <a:effectLst/>
            </c:spPr>
            <c:trendlineType val="linear"/>
            <c:forward val="0"/>
            <c:backward val="0"/>
            <c:dispRSqr val="1"/>
            <c:dispEq val="1"/>
            <c:trendlineLbl>
              <c:layout>
                <c:manualLayout>
                  <c:x val="0.0116666666666667"/>
                  <c:y val="-0.156944444444444"/>
                </c:manualLayout>
              </c:layout>
              <c:numFmt formatCode="General" sourceLinked="0"/>
              <c:spPr>
                <a:noFill/>
                <a:ln>
                  <a:noFill/>
                </a:ln>
                <a:effectLst/>
              </c:spPr>
              <c:txPr>
                <a:bodyPr rot="0" spcFirstLastPara="0" vertOverflow="ellipsis" vert="horz" wrap="square" anchor="ctr" anchorCtr="1"/>
                <a:lstStyle/>
                <a:p>
                  <a:pPr>
                    <a:defRPr lang="en-US" sz="900" b="0" i="0" u="none" strike="noStrike" kern="1200" baseline="0">
                      <a:solidFill>
                        <a:srgbClr val="595959">
                          <a:alpha val="100000"/>
                        </a:srgbClr>
                      </a:solidFill>
                      <a:latin typeface="Calibri" panose="020F0502020204030204" charset="0"/>
                      <a:ea typeface="Calibri" panose="020F0502020204030204" charset="0"/>
                      <a:cs typeface="Calibri" panose="020F0502020204030204" charset="0"/>
                    </a:defRPr>
                  </a:pPr>
                </a:p>
              </c:txPr>
            </c:trendlineLbl>
          </c:trendline>
          <c:cat>
            <c:numRef>
              <c:f>'[std calibration metformin.xls]Sheet1'!$B$4:$B$9</c:f>
              <c:numCache>
                <c:formatCode>General</c:formatCode>
                <c:ptCount val="6"/>
                <c:pt idx="0">
                  <c:v>0.2</c:v>
                </c:pt>
                <c:pt idx="1">
                  <c:v>0.4</c:v>
                </c:pt>
                <c:pt idx="2">
                  <c:v>0.6</c:v>
                </c:pt>
                <c:pt idx="3">
                  <c:v>0.8</c:v>
                </c:pt>
                <c:pt idx="4">
                  <c:v>1</c:v>
                </c:pt>
                <c:pt idx="5">
                  <c:v>1.2</c:v>
                </c:pt>
              </c:numCache>
            </c:numRef>
          </c:cat>
          <c:val>
            <c:numRef>
              <c:f>'[std calibration metformin.xls]Sheet1'!$C$4:$C$9</c:f>
              <c:numCache>
                <c:formatCode>General</c:formatCode>
                <c:ptCount val="6"/>
                <c:pt idx="0">
                  <c:v>0.164</c:v>
                </c:pt>
                <c:pt idx="1">
                  <c:v>0.283</c:v>
                </c:pt>
                <c:pt idx="2">
                  <c:v>0.459</c:v>
                </c:pt>
                <c:pt idx="3">
                  <c:v>0.643</c:v>
                </c:pt>
                <c:pt idx="4">
                  <c:v>0.709</c:v>
                </c:pt>
                <c:pt idx="5">
                  <c:v>0.845</c:v>
                </c:pt>
              </c:numCache>
            </c:numRef>
          </c:val>
          <c:smooth val="0"/>
        </c:ser>
        <c:dLbls>
          <c:showLegendKey val="0"/>
          <c:showVal val="0"/>
          <c:showCatName val="0"/>
          <c:showSerName val="0"/>
          <c:showPercent val="0"/>
          <c:showBubbleSize val="0"/>
        </c:dLbls>
        <c:marker val="0"/>
        <c:smooth val="0"/>
        <c:axId val="909277246"/>
        <c:axId val="965408343"/>
      </c:lineChart>
      <c:catAx>
        <c:axId val="909277246"/>
        <c:scaling>
          <c:orientation val="minMax"/>
        </c:scaling>
        <c:delete val="0"/>
        <c:axPos val="b"/>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965408343"/>
        <c:crosses val="autoZero"/>
        <c:auto val="1"/>
        <c:lblAlgn val="ctr"/>
        <c:lblOffset val="100"/>
        <c:noMultiLvlLbl val="0"/>
      </c:catAx>
      <c:valAx>
        <c:axId val="965408343"/>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909277246"/>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wrap="square"/>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800" b="0" i="0" u="none" strike="noStrike" kern="1200" baseline="0">
              <a:solidFill>
                <a:schemeClr val="dk1">
                  <a:lumMod val="65000"/>
                  <a:lumOff val="35000"/>
                </a:schemeClr>
              </a:solidFill>
              <a:effectLst/>
              <a:latin typeface="+mn-lt"/>
              <a:ea typeface="+mn-ea"/>
              <a:cs typeface="+mn-cs"/>
            </a:defRPr>
          </a:pPr>
        </a:p>
      </c:txPr>
    </c:title>
    <c:autoTitleDeleted val="0"/>
    <c:plotArea>
      <c:layout>
        <c:manualLayout>
          <c:layoutTarget val="inner"/>
          <c:xMode val="edge"/>
          <c:yMode val="edge"/>
          <c:x val="0.0209224598930481"/>
          <c:y val="0.11"/>
          <c:w val="0.975456773618538"/>
          <c:h val="0.82825641025641"/>
        </c:manualLayout>
      </c:layout>
      <c:barChart>
        <c:barDir val="col"/>
        <c:grouping val="clustered"/>
        <c:varyColors val="0"/>
        <c:ser>
          <c:idx val="0"/>
          <c:order val="0"/>
          <c:tx>
            <c:strRef>
              <c:f>[Book1]Sheet1!$B$1</c:f>
              <c:strCache>
                <c:ptCount val="1"/>
                <c:pt idx="0">
                  <c:v>DRUG CONTENT(%)</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[Book1]Sheet1!$A$2:$A$11</c:f>
              <c:strCache>
                <c:ptCount val="10"/>
                <c:pt idx="1">
                  <c:v>F1</c:v>
                </c:pt>
                <c:pt idx="2">
                  <c:v>F2</c:v>
                </c:pt>
                <c:pt idx="3">
                  <c:v>F3</c:v>
                </c:pt>
                <c:pt idx="4">
                  <c:v>F4</c:v>
                </c:pt>
                <c:pt idx="5">
                  <c:v>F5</c:v>
                </c:pt>
                <c:pt idx="6">
                  <c:v>F6</c:v>
                </c:pt>
                <c:pt idx="7">
                  <c:v>F7</c:v>
                </c:pt>
                <c:pt idx="8">
                  <c:v>F8</c:v>
                </c:pt>
                <c:pt idx="9">
                  <c:v>F9</c:v>
                </c:pt>
              </c:strCache>
            </c:strRef>
          </c:cat>
          <c:val>
            <c:numRef>
              <c:f>[Book1]Sheet1!$B$2:$B$11</c:f>
              <c:numCache>
                <c:formatCode>General</c:formatCode>
                <c:ptCount val="10"/>
                <c:pt idx="1">
                  <c:v>60.5</c:v>
                </c:pt>
                <c:pt idx="2">
                  <c:v>73.5</c:v>
                </c:pt>
                <c:pt idx="3">
                  <c:v>85.5</c:v>
                </c:pt>
                <c:pt idx="4">
                  <c:v>63.5</c:v>
                </c:pt>
                <c:pt idx="5">
                  <c:v>80</c:v>
                </c:pt>
                <c:pt idx="6">
                  <c:v>87.5</c:v>
                </c:pt>
                <c:pt idx="7">
                  <c:v>119.4</c:v>
                </c:pt>
                <c:pt idx="8">
                  <c:v>100</c:v>
                </c:pt>
                <c:pt idx="9">
                  <c:v>97.3</c:v>
                </c:pt>
              </c:numCache>
            </c:numRef>
          </c:val>
        </c:ser>
        <c:dLbls>
          <c:showLegendKey val="0"/>
          <c:showVal val="1"/>
          <c:showCatName val="0"/>
          <c:showSerName val="0"/>
          <c:showPercent val="0"/>
          <c:showBubbleSize val="0"/>
        </c:dLbls>
        <c:gapWidth val="41"/>
        <c:overlap val="0"/>
        <c:axId val="100657395"/>
        <c:axId val="452950627"/>
      </c:barChart>
      <c:catAx>
        <c:axId val="100657395"/>
        <c:scaling>
          <c:orientation val="minMax"/>
        </c:scaling>
        <c:delete val="0"/>
        <c:axPos val="b"/>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dk1">
                    <a:lumMod val="65000"/>
                    <a:lumOff val="35000"/>
                  </a:schemeClr>
                </a:solidFill>
                <a:effectLst/>
                <a:latin typeface="+mn-lt"/>
                <a:ea typeface="+mn-ea"/>
                <a:cs typeface="+mn-cs"/>
              </a:defRPr>
            </a:pPr>
          </a:p>
        </c:txPr>
        <c:crossAx val="452950627"/>
        <c:crosses val="autoZero"/>
        <c:auto val="1"/>
        <c:lblAlgn val="ctr"/>
        <c:lblOffset val="100"/>
        <c:noMultiLvlLbl val="0"/>
      </c:catAx>
      <c:valAx>
        <c:axId val="452950627"/>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crossAx val="100657395"/>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gradFill>
    <a:ln w="28575" cap="flat" cmpd="sng" algn="ctr">
      <a:solidFill>
        <a:schemeClr val="tx1"/>
      </a:solid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2.png"/><Relationship Id="rId3" Type="http://schemas.openxmlformats.org/officeDocument/2006/relationships/tags" Target="../tags/tag1.xml"/><Relationship Id="rId2" Type="http://schemas.openxmlformats.org/officeDocument/2006/relationships/image" Target="../media/image1.png"/><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2.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1.png"/><Relationship Id="rId10" Type="http://schemas.openxmlformats.org/officeDocument/2006/relationships/tags" Target="../tags/tag6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image" Target="../media/image5.png"/><Relationship Id="rId2" Type="http://schemas.openxmlformats.org/officeDocument/2006/relationships/tags" Target="../tags/tag6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2" Type="http://schemas.openxmlformats.org/officeDocument/2006/relationships/image" Target="../media/image5.png"/><Relationship Id="rId11" Type="http://schemas.openxmlformats.org/officeDocument/2006/relationships/tags" Target="../tags/tag75.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media/image7.png"/><Relationship Id="rId3" Type="http://schemas.openxmlformats.org/officeDocument/2006/relationships/tags" Target="../tags/tag77.xml"/><Relationship Id="rId2" Type="http://schemas.openxmlformats.org/officeDocument/2006/relationships/tags" Target="../tags/tag76.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image" Target="../media/image5.png"/><Relationship Id="rId3" Type="http://schemas.openxmlformats.org/officeDocument/2006/relationships/tags" Target="../tags/tag85.xml"/><Relationship Id="rId2" Type="http://schemas.openxmlformats.org/officeDocument/2006/relationships/tags" Target="../tags/tag84.xml"/><Relationship Id="rId10" Type="http://schemas.openxmlformats.org/officeDocument/2006/relationships/tags" Target="../tags/tag9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image" Target="../media/image5.png"/><Relationship Id="rId3" Type="http://schemas.openxmlformats.org/officeDocument/2006/relationships/tags" Target="../tags/tag93.xml"/><Relationship Id="rId2" Type="http://schemas.openxmlformats.org/officeDocument/2006/relationships/tags" Target="../tags/tag92.xml"/><Relationship Id="rId10" Type="http://schemas.openxmlformats.org/officeDocument/2006/relationships/tags" Target="../tags/tag99.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image" Target="../media/image8.png"/><Relationship Id="rId3" Type="http://schemas.openxmlformats.org/officeDocument/2006/relationships/tags" Target="../tags/tag101.xml"/><Relationship Id="rId2" Type="http://schemas.openxmlformats.org/officeDocument/2006/relationships/tags" Target="../tags/tag10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image" Target="../media/image9.png"/><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4.png"/><Relationship Id="rId3" Type="http://schemas.openxmlformats.org/officeDocument/2006/relationships/tags" Target="../tags/tag13.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pic>
        <p:nvPicPr>
          <p:cNvPr id="10" name="图片 9" descr="2"/>
          <p:cNvPicPr>
            <a:picLocks noChangeAspect="1"/>
          </p:cNvPicPr>
          <p:nvPr userDrawn="1">
            <p:custDataLst>
              <p:tags r:id="rId3"/>
            </p:custDataLst>
          </p:nvPr>
        </p:nvPicPr>
        <p:blipFill>
          <a:blip r:embed="rId4" cstate="screen"/>
          <a:srcRect/>
          <a:stretch>
            <a:fillRect/>
          </a:stretch>
        </p:blipFill>
        <p:spPr>
          <a:xfrm>
            <a:off x="8444230" y="3364865"/>
            <a:ext cx="4226560" cy="3524885"/>
          </a:xfrm>
          <a:prstGeom prst="rect">
            <a:avLst/>
          </a:prstGeom>
        </p:spPr>
      </p:pic>
      <p:sp>
        <p:nvSpPr>
          <p:cNvPr id="2" name="标题 1"/>
          <p:cNvSpPr>
            <a:spLocks noGrp="1"/>
          </p:cNvSpPr>
          <p:nvPr>
            <p:ph type="ctrTitle" hasCustomPrompt="1"/>
            <p:custDataLst>
              <p:tags r:id="rId5"/>
            </p:custDataLst>
          </p:nvPr>
        </p:nvSpPr>
        <p:spPr>
          <a:xfrm>
            <a:off x="4143375" y="2120900"/>
            <a:ext cx="6384925" cy="990607"/>
          </a:xfrm>
        </p:spPr>
        <p:txBody>
          <a:bodyPr lIns="90000" tIns="46800" rIns="90000" bIns="46800" anchor="b" anchorCtr="0">
            <a:normAutofit/>
          </a:bodyPr>
          <a:lstStyle>
            <a:lvl1pPr algn="l">
              <a:defRPr sz="5400" spc="600" baseline="0">
                <a:solidFill>
                  <a:schemeClr val="accent1"/>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6"/>
            </p:custDataLst>
          </p:nvPr>
        </p:nvSpPr>
        <p:spPr>
          <a:xfrm>
            <a:off x="4143375" y="3406119"/>
            <a:ext cx="5940425" cy="753131"/>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accent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13" name="矩形 12"/>
          <p:cNvSpPr/>
          <p:nvPr userDrawn="1">
            <p:custDataLst>
              <p:tags r:id="rId10"/>
            </p:custDataLst>
          </p:nvPr>
        </p:nvSpPr>
        <p:spPr>
          <a:xfrm>
            <a:off x="4143375" y="2979638"/>
            <a:ext cx="684803" cy="458908"/>
          </a:xfrm>
          <a:prstGeom prst="rect">
            <a:avLst/>
          </a:prstGeom>
        </p:spPr>
        <p:txBody>
          <a:bodyPr wrap="none">
            <a:spAutoFit/>
          </a:bodyPr>
          <a:lstStyle/>
          <a:p>
            <a:pPr lvl="0">
              <a:lnSpc>
                <a:spcPct val="150000"/>
              </a:lnSpc>
              <a:defRPr/>
            </a:pPr>
            <a:r>
              <a:rPr lang="en-US" altLang="zh-CN" b="1" dirty="0">
                <a:solidFill>
                  <a:schemeClr val="accent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a:t>
            </a:r>
            <a:endParaRPr lang="en-US" altLang="zh-CN" b="1" dirty="0">
              <a:solidFill>
                <a:schemeClr val="accent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defRPr>
            </a:lvl1pPr>
            <a:lvl2pPr>
              <a:defRPr baseline="0">
                <a:solidFill>
                  <a:schemeClr val="tx1">
                    <a:lumMod val="85000"/>
                    <a:lumOff val="15000"/>
                  </a:schemeClr>
                </a:solidFill>
                <a:latin typeface="Arial" panose="020B0604020202020204" pitchFamily="34" charset="0"/>
              </a:defRPr>
            </a:lvl2pPr>
            <a:lvl3pPr>
              <a:defRPr baseline="0">
                <a:solidFill>
                  <a:schemeClr val="tx1">
                    <a:lumMod val="85000"/>
                    <a:lumOff val="15000"/>
                  </a:schemeClr>
                </a:solidFill>
                <a:latin typeface="Arial" panose="020B0604020202020204" pitchFamily="34" charset="0"/>
              </a:defRPr>
            </a:lvl3pPr>
            <a:lvl4pPr>
              <a:defRPr baseline="0">
                <a:solidFill>
                  <a:schemeClr val="tx1">
                    <a:lumMod val="85000"/>
                    <a:lumOff val="15000"/>
                  </a:schemeClr>
                </a:solidFill>
                <a:latin typeface="Arial" panose="020B0604020202020204" pitchFamily="34" charset="0"/>
              </a:defRPr>
            </a:lvl4pPr>
            <a:lvl5pPr>
              <a:defRPr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4116000" y="3419475"/>
            <a:ext cx="581025" cy="206946"/>
          </a:xfrm>
          <a:prstGeom prst="rect">
            <a:avLst/>
          </a:prstGeom>
        </p:spPr>
        <p:txBody>
          <a:bodyPr wrap="none" anchor="ctr" anchorCtr="0">
            <a:noAutofit/>
          </a:bodyPr>
          <a:lstStyle/>
          <a:p>
            <a:pPr lvl="0" algn="ctr">
              <a:lnSpc>
                <a:spcPct val="150000"/>
              </a:lnSpc>
              <a:defRPr/>
            </a:pPr>
            <a:r>
              <a:rPr lang="en-US" altLang="zh-CN" b="1" dirty="0">
                <a:solidFill>
                  <a:schemeClr val="accent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a:t>
            </a:r>
            <a:endParaRPr lang="en-US" altLang="zh-CN" b="1" dirty="0">
              <a:solidFill>
                <a:schemeClr val="accent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pic>
        <p:nvPicPr>
          <p:cNvPr id="9" name="图片 8" descr="2"/>
          <p:cNvPicPr>
            <a:picLocks noChangeAspect="1"/>
          </p:cNvPicPr>
          <p:nvPr userDrawn="1">
            <p:custDataLst>
              <p:tags r:id="rId4"/>
            </p:custDataLst>
          </p:nvPr>
        </p:nvPicPr>
        <p:blipFill>
          <a:blip r:embed="rId5" cstate="screen"/>
          <a:srcRect/>
          <a:stretch>
            <a:fillRect/>
          </a:stretch>
        </p:blipFill>
        <p:spPr>
          <a:xfrm>
            <a:off x="8444230" y="3364865"/>
            <a:ext cx="4226560" cy="3524885"/>
          </a:xfrm>
          <a:prstGeom prst="rect">
            <a:avLst/>
          </a:prstGeom>
        </p:spPr>
      </p:pic>
      <p:sp>
        <p:nvSpPr>
          <p:cNvPr id="11" name="文本占位符 10"/>
          <p:cNvSpPr>
            <a:spLocks noGrp="1"/>
          </p:cNvSpPr>
          <p:nvPr>
            <p:ph type="body" sz="quarter" idx="13" hasCustomPrompt="1"/>
            <p:custDataLst>
              <p:tags r:id="rId6"/>
            </p:custDataLst>
          </p:nvPr>
        </p:nvSpPr>
        <p:spPr>
          <a:xfrm>
            <a:off x="4116388" y="3638095"/>
            <a:ext cx="5967412" cy="714830"/>
          </a:xfrm>
        </p:spPr>
        <p:txBody>
          <a:bodyPr lIns="90000" tIns="46800" rIns="90000" bIns="46800">
            <a:normAutofit/>
          </a:bodyPr>
          <a:lstStyle>
            <a:lvl1pPr marL="0" indent="0" algn="l">
              <a:buNone/>
              <a:defRPr sz="1600" baseline="0">
                <a:solidFill>
                  <a:schemeClr val="accent1"/>
                </a:solidFill>
                <a:latin typeface="Arial" panose="020B0604020202020204" pitchFamily="34" charset="0"/>
              </a:defRPr>
            </a:lvl1pPr>
          </a:lstStyle>
          <a:p>
            <a:pPr lvl="0"/>
            <a:r>
              <a:rPr lang="zh-CN" altLang="en-US" dirty="0"/>
              <a:t>单击此处编辑文本</a:t>
            </a:r>
            <a:endParaRPr lang="zh-CN" altLang="en-US" dirty="0"/>
          </a:p>
        </p:txBody>
      </p:sp>
      <p:sp>
        <p:nvSpPr>
          <p:cNvPr id="2" name="标题 1"/>
          <p:cNvSpPr>
            <a:spLocks noGrp="1"/>
          </p:cNvSpPr>
          <p:nvPr>
            <p:ph type="title" hasCustomPrompt="1"/>
            <p:custDataLst>
              <p:tags r:id="rId7"/>
            </p:custDataLst>
          </p:nvPr>
        </p:nvSpPr>
        <p:spPr>
          <a:xfrm>
            <a:off x="4104984" y="2085975"/>
            <a:ext cx="5978816" cy="1408244"/>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8000" b="1" i="0" u="none" strike="noStrike" kern="1200" cap="none" spc="600" normalizeH="0" baseline="0" noProof="1" dirty="0">
                <a:solidFill>
                  <a:schemeClr val="accent1"/>
                </a:solidFill>
                <a:uFillTx/>
                <a:latin typeface="Arial" panose="020B0604020202020204" pitchFamily="34" charset="0"/>
                <a:ea typeface="Arial" panose="020B0604020202020204" pitchFamily="34" charset="0"/>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solidFill>
          <a:schemeClr val="bg2"/>
        </a:solidFill>
        <a:effectLst/>
      </p:bgPr>
    </p:bg>
    <p:spTree>
      <p:nvGrpSpPr>
        <p:cNvPr id="1" name=""/>
        <p:cNvGrpSpPr/>
        <p:nvPr/>
      </p:nvGrpSpPr>
      <p:grpSpPr>
        <a:xfrm>
          <a:off x="0" y="0"/>
          <a:ext cx="0" cy="0"/>
          <a:chOff x="0" y="0"/>
          <a:chExt cx="0" cy="0"/>
        </a:xfrm>
      </p:grpSpPr>
      <p:pic>
        <p:nvPicPr>
          <p:cNvPr id="6" name="图片 5" descr="/Users/airbookpro/Desktop/2.png2"/>
          <p:cNvPicPr>
            <a:picLocks noChangeAspect="1"/>
          </p:cNvPicPr>
          <p:nvPr userDrawn="1">
            <p:custDataLst>
              <p:tags r:id="rId2"/>
            </p:custDataLst>
          </p:nvPr>
        </p:nvPicPr>
        <p:blipFill>
          <a:blip r:embed="rId3" cstate="screen"/>
          <a:srcRect/>
          <a:stretch>
            <a:fillRect/>
          </a:stretch>
        </p:blipFill>
        <p:spPr>
          <a:xfrm>
            <a:off x="10871200" y="5554402"/>
            <a:ext cx="1333500" cy="1288358"/>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ea typeface="Arial" panose="020B0604020202020204" pitchFamily="34" charset="0"/>
              <a:sym typeface="+mn-ea"/>
            </a:endParaRPr>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grpSp>
        <p:nvGrpSpPr>
          <p:cNvPr id="8" name="组合 7"/>
          <p:cNvGrpSpPr/>
          <p:nvPr userDrawn="1">
            <p:custDataLst>
              <p:tags r:id="rId8"/>
            </p:custDataLst>
          </p:nvPr>
        </p:nvGrpSpPr>
        <p:grpSpPr>
          <a:xfrm>
            <a:off x="-20320" y="3695356"/>
            <a:ext cx="12225020" cy="3158833"/>
            <a:chOff x="-20320" y="3695356"/>
            <a:chExt cx="12225020" cy="3158833"/>
          </a:xfrm>
        </p:grpSpPr>
        <p:pic>
          <p:nvPicPr>
            <p:cNvPr id="9" name="图片 8" descr="3"/>
            <p:cNvPicPr>
              <a:picLocks noChangeAspect="1"/>
            </p:cNvPicPr>
            <p:nvPr userDrawn="1">
              <p:custDataLst>
                <p:tags r:id="rId9"/>
              </p:custDataLst>
            </p:nvPr>
          </p:nvPicPr>
          <p:blipFill>
            <a:blip r:embed="rId10" cstate="screen"/>
            <a:stretch>
              <a:fillRect/>
            </a:stretch>
          </p:blipFill>
          <p:spPr>
            <a:xfrm>
              <a:off x="-20320" y="3695356"/>
              <a:ext cx="5227320" cy="3158833"/>
            </a:xfrm>
            <a:prstGeom prst="rect">
              <a:avLst/>
            </a:prstGeom>
          </p:spPr>
        </p:pic>
        <p:pic>
          <p:nvPicPr>
            <p:cNvPr id="10" name="图片 9" descr="/Users/airbookpro/Desktop/2.png2"/>
            <p:cNvPicPr>
              <a:picLocks noChangeAspect="1"/>
            </p:cNvPicPr>
            <p:nvPr userDrawn="1">
              <p:custDataLst>
                <p:tags r:id="rId11"/>
              </p:custDataLst>
            </p:nvPr>
          </p:nvPicPr>
          <p:blipFill>
            <a:blip r:embed="rId12" cstate="screen"/>
            <a:srcRect/>
            <a:stretch>
              <a:fillRect/>
            </a:stretch>
          </p:blipFill>
          <p:spPr>
            <a:xfrm>
              <a:off x="10871200" y="5554402"/>
              <a:ext cx="1333500" cy="1288358"/>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ea typeface="Arial" panose="020B0604020202020204" pitchFamily="34" charset="0"/>
              <a:sym typeface="+mn-ea"/>
            </a:endParaRPr>
          </a:p>
        </p:txBody>
      </p:sp>
      <p:pic>
        <p:nvPicPr>
          <p:cNvPr id="10" name="图片 9" descr="3"/>
          <p:cNvPicPr>
            <a:picLocks noChangeAspect="1"/>
          </p:cNvPicPr>
          <p:nvPr userDrawn="1">
            <p:custDataLst>
              <p:tags r:id="rId3"/>
            </p:custDataLst>
          </p:nvPr>
        </p:nvPicPr>
        <p:blipFill>
          <a:blip r:embed="rId4" cstate="screen"/>
          <a:stretch>
            <a:fillRect/>
          </a:stretch>
        </p:blipFill>
        <p:spPr>
          <a:xfrm>
            <a:off x="-20320" y="3043023"/>
            <a:ext cx="6306820" cy="3811167"/>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pic>
        <p:nvPicPr>
          <p:cNvPr id="11" name="图片 10" descr="/Users/airbookpro/Desktop/2.png2"/>
          <p:cNvPicPr>
            <a:picLocks noChangeAspect="1"/>
          </p:cNvPicPr>
          <p:nvPr userDrawn="1">
            <p:custDataLst>
              <p:tags r:id="rId3"/>
            </p:custDataLst>
          </p:nvPr>
        </p:nvPicPr>
        <p:blipFill>
          <a:blip r:embed="rId4" cstate="screen"/>
          <a:srcRect/>
          <a:stretch>
            <a:fillRect/>
          </a:stretch>
        </p:blipFill>
        <p:spPr>
          <a:xfrm rot="10800000">
            <a:off x="10972025" y="0"/>
            <a:ext cx="1333500" cy="1288358"/>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pic>
        <p:nvPicPr>
          <p:cNvPr id="10" name="图片 9" descr="/Users/airbookpro/Desktop/2.png2"/>
          <p:cNvPicPr>
            <a:picLocks noChangeAspect="1"/>
          </p:cNvPicPr>
          <p:nvPr userDrawn="1">
            <p:custDataLst>
              <p:tags r:id="rId3"/>
            </p:custDataLst>
          </p:nvPr>
        </p:nvPicPr>
        <p:blipFill>
          <a:blip r:embed="rId4" cstate="screen"/>
          <a:srcRect/>
          <a:stretch>
            <a:fillRect/>
          </a:stretch>
        </p:blipFill>
        <p:spPr>
          <a:xfrm>
            <a:off x="10871200" y="5554402"/>
            <a:ext cx="1333500" cy="1288358"/>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pic>
        <p:nvPicPr>
          <p:cNvPr id="12" name="图片 11" descr="3"/>
          <p:cNvPicPr>
            <a:picLocks noChangeAspect="1"/>
          </p:cNvPicPr>
          <p:nvPr userDrawn="1">
            <p:custDataLst>
              <p:tags r:id="rId3"/>
            </p:custDataLst>
          </p:nvPr>
        </p:nvPicPr>
        <p:blipFill>
          <a:blip r:embed="rId4" cstate="screen"/>
          <a:stretch>
            <a:fillRect/>
          </a:stretch>
        </p:blipFill>
        <p:spPr>
          <a:xfrm flipH="1">
            <a:off x="7340600" y="3922523"/>
            <a:ext cx="4851400" cy="2931667"/>
          </a:xfrm>
          <a:prstGeom prst="rect">
            <a:avLst/>
          </a:prstGeom>
        </p:spPr>
      </p:pic>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858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grpSp>
        <p:nvGrpSpPr>
          <p:cNvPr id="6" name="组合 5"/>
          <p:cNvGrpSpPr/>
          <p:nvPr userDrawn="1">
            <p:custDataLst>
              <p:tags r:id="rId3"/>
            </p:custDataLst>
          </p:nvPr>
        </p:nvGrpSpPr>
        <p:grpSpPr>
          <a:xfrm>
            <a:off x="-911012" y="2697778"/>
            <a:ext cx="14010851" cy="2056445"/>
            <a:chOff x="-911012" y="2697778"/>
            <a:chExt cx="14010851" cy="2056445"/>
          </a:xfrm>
        </p:grpSpPr>
        <p:pic>
          <p:nvPicPr>
            <p:cNvPr id="8" name="图片 7" descr="/Users/airbookpro/Desktop/2.png2"/>
            <p:cNvPicPr>
              <a:picLocks noChangeAspect="1"/>
            </p:cNvPicPr>
            <p:nvPr userDrawn="1">
              <p:custDataLst>
                <p:tags r:id="rId4"/>
              </p:custDataLst>
            </p:nvPr>
          </p:nvPicPr>
          <p:blipFill>
            <a:blip r:embed="rId5" cstate="screen"/>
            <a:srcRect/>
            <a:stretch>
              <a:fillRect/>
            </a:stretch>
          </p:blipFill>
          <p:spPr>
            <a:xfrm rot="20296989">
              <a:off x="10971339" y="2697778"/>
              <a:ext cx="2128500" cy="2056445"/>
            </a:xfrm>
            <a:prstGeom prst="rect">
              <a:avLst/>
            </a:prstGeom>
          </p:spPr>
        </p:pic>
        <p:pic>
          <p:nvPicPr>
            <p:cNvPr id="9" name="图片 8" descr="/Users/airbookpro/Desktop/2.png2"/>
            <p:cNvPicPr>
              <a:picLocks noChangeAspect="1"/>
            </p:cNvPicPr>
            <p:nvPr userDrawn="1">
              <p:custDataLst>
                <p:tags r:id="rId6"/>
              </p:custDataLst>
            </p:nvPr>
          </p:nvPicPr>
          <p:blipFill>
            <a:blip r:embed="rId5" cstate="screen"/>
            <a:srcRect/>
            <a:stretch>
              <a:fillRect/>
            </a:stretch>
          </p:blipFill>
          <p:spPr>
            <a:xfrm rot="1303011" flipH="1">
              <a:off x="-911012" y="2697778"/>
              <a:ext cx="2128500" cy="2056445"/>
            </a:xfrm>
            <a:prstGeom prst="rect">
              <a:avLst/>
            </a:prstGeom>
          </p:spPr>
        </p:pic>
      </p:grpSp>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pic>
        <p:nvPicPr>
          <p:cNvPr id="7" name="图片 6" descr="3"/>
          <p:cNvPicPr>
            <a:picLocks noChangeAspect="1"/>
          </p:cNvPicPr>
          <p:nvPr userDrawn="1">
            <p:custDataLst>
              <p:tags r:id="rId3"/>
            </p:custDataLst>
          </p:nvPr>
        </p:nvPicPr>
        <p:blipFill>
          <a:blip r:embed="rId4" cstate="screen"/>
          <a:stretch>
            <a:fillRect/>
          </a:stretch>
        </p:blipFill>
        <p:spPr>
          <a:xfrm>
            <a:off x="-20320" y="775970"/>
            <a:ext cx="10058400" cy="6078220"/>
          </a:xfrm>
          <a:prstGeom prst="rect">
            <a:avLst/>
          </a:prstGeom>
        </p:spPr>
      </p:pic>
      <p:sp>
        <p:nvSpPr>
          <p:cNvPr id="2" name="标题 1"/>
          <p:cNvSpPr>
            <a:spLocks noGrp="1"/>
          </p:cNvSpPr>
          <p:nvPr>
            <p:ph type="title" hasCustomPrompt="1"/>
            <p:custDataLst>
              <p:tags r:id="rId5"/>
            </p:custDataLst>
          </p:nvPr>
        </p:nvSpPr>
        <p:spPr>
          <a:xfrm>
            <a:off x="4116000" y="3073400"/>
            <a:ext cx="6142425" cy="752476"/>
          </a:xfrm>
        </p:spPr>
        <p:txBody>
          <a:bodyPr lIns="90000" tIns="46800" rIns="90000" bIns="46800" anchor="b" anchorCtr="0">
            <a:normAutofit/>
          </a:bodyPr>
          <a:lstStyle>
            <a:lvl1pPr>
              <a:defRPr sz="4000" u="none" strike="noStrike" kern="1200" cap="none" spc="300" normalizeH="0" baseline="0">
                <a:solidFill>
                  <a:schemeClr val="accent1"/>
                </a:solidFill>
                <a:uFillTx/>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4115995" y="3903975"/>
            <a:ext cx="6142425" cy="1166500"/>
          </a:xfrm>
        </p:spPr>
        <p:txBody>
          <a:bodyPr lIns="90000" tIns="4680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accent1"/>
                </a:solidFill>
                <a:uFillTx/>
                <a:latin typeface="Arial" panose="020B0604020202020204" pitchFamily="34" charset="0"/>
                <a:ea typeface="Arial" panose="020B0604020202020204" pitchFamily="34" charset="0"/>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Arial" panose="020B0604020202020204" pitchFamily="34" charset="0"/>
              </a:defRPr>
            </a:lvl1pPr>
            <a:lvl2pPr>
              <a:defRPr sz="1600" baseline="0">
                <a:solidFill>
                  <a:schemeClr val="tx1">
                    <a:lumMod val="85000"/>
                    <a:lumOff val="15000"/>
                  </a:schemeClr>
                </a:solidFill>
                <a:latin typeface="Arial" panose="020B0604020202020204" pitchFamily="34" charset="0"/>
                <a:ea typeface="Arial" panose="020B0604020202020204" pitchFamily="34" charset="0"/>
              </a:defRPr>
            </a:lvl2pPr>
            <a:lvl3pPr>
              <a:defRPr sz="1600" baseline="0">
                <a:solidFill>
                  <a:schemeClr val="tx1">
                    <a:lumMod val="85000"/>
                    <a:lumOff val="15000"/>
                  </a:schemeClr>
                </a:solidFill>
                <a:latin typeface="Arial" panose="020B0604020202020204" pitchFamily="34" charset="0"/>
                <a:ea typeface="Arial" panose="020B0604020202020204" pitchFamily="34" charset="0"/>
              </a:defRPr>
            </a:lvl3pPr>
            <a:lvl4pPr>
              <a:defRPr sz="1600" baseline="0">
                <a:solidFill>
                  <a:schemeClr val="tx1">
                    <a:lumMod val="85000"/>
                    <a:lumOff val="15000"/>
                  </a:schemeClr>
                </a:solidFill>
                <a:latin typeface="Arial" panose="020B0604020202020204" pitchFamily="34" charset="0"/>
                <a:ea typeface="Arial" panose="020B0604020202020204" pitchFamily="34" charset="0"/>
              </a:defRPr>
            </a:lvl4pPr>
            <a:lvl5pPr>
              <a:defRPr sz="160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1pPr>
            <a:lvl2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2pPr>
            <a:lvl3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3pPr>
            <a:lvl4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4pPr>
            <a:lvl5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24.xml"/><Relationship Id="rId23" Type="http://schemas.openxmlformats.org/officeDocument/2006/relationships/tags" Target="../tags/tag123.xml"/><Relationship Id="rId22" Type="http://schemas.openxmlformats.org/officeDocument/2006/relationships/tags" Target="../tags/tag122.xml"/><Relationship Id="rId21" Type="http://schemas.openxmlformats.org/officeDocument/2006/relationships/tags" Target="../tags/tag121.xml"/><Relationship Id="rId20" Type="http://schemas.openxmlformats.org/officeDocument/2006/relationships/tags" Target="../tags/tag120.xml"/><Relationship Id="rId2" Type="http://schemas.openxmlformats.org/officeDocument/2006/relationships/slideLayout" Target="../slideLayouts/slideLayout2.xml"/><Relationship Id="rId19" Type="http://schemas.openxmlformats.org/officeDocument/2006/relationships/tags" Target="../tags/tag1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Arial" panose="020B0604020202020204" pitchFamily="34"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27.xml"/><Relationship Id="rId4" Type="http://schemas.openxmlformats.org/officeDocument/2006/relationships/image" Target="../media/image10.jpeg"/><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47.xml"/><Relationship Id="rId3" Type="http://schemas.openxmlformats.org/officeDocument/2006/relationships/image" Target="../media/image20.png"/><Relationship Id="rId2" Type="http://schemas.openxmlformats.org/officeDocument/2006/relationships/tags" Target="../tags/tag146.xml"/><Relationship Id="rId1" Type="http://schemas.openxmlformats.org/officeDocument/2006/relationships/tags" Target="../tags/tag1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151.xml"/><Relationship Id="rId4" Type="http://schemas.openxmlformats.org/officeDocument/2006/relationships/image" Target="../media/image21.pn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image" Target="../media/image22.png"/><Relationship Id="rId2" Type="http://schemas.openxmlformats.org/officeDocument/2006/relationships/tags" Target="../tags/tag153.xml"/><Relationship Id="rId1" Type="http://schemas.openxmlformats.org/officeDocument/2006/relationships/tags" Target="../tags/tag152.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7.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image" Target="../media/image12.png"/><Relationship Id="rId4" Type="http://schemas.openxmlformats.org/officeDocument/2006/relationships/tags" Target="../tags/tag158.xml"/><Relationship Id="rId3" Type="http://schemas.openxmlformats.org/officeDocument/2006/relationships/image" Target="../media/image11.png"/><Relationship Id="rId2" Type="http://schemas.openxmlformats.org/officeDocument/2006/relationships/tags" Target="../tags/tag157.xml"/><Relationship Id="rId1" Type="http://schemas.openxmlformats.org/officeDocument/2006/relationships/tags" Target="../tags/tag15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2.xml"/><Relationship Id="rId1" Type="http://schemas.openxmlformats.org/officeDocument/2006/relationships/tags" Target="../tags/tag16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jpeg"/><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2.png"/><Relationship Id="rId1" Type="http://schemas.openxmlformats.org/officeDocument/2006/relationships/tags" Target="../tags/tag163.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image" Target="../media/image12.png"/><Relationship Id="rId3" Type="http://schemas.openxmlformats.org/officeDocument/2006/relationships/tags" Target="../tags/tag129.xml"/><Relationship Id="rId2" Type="http://schemas.openxmlformats.org/officeDocument/2006/relationships/image" Target="../media/image11.png"/><Relationship Id="rId1" Type="http://schemas.openxmlformats.org/officeDocument/2006/relationships/tags" Target="../tags/tag1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3.xml"/><Relationship Id="rId1" Type="http://schemas.openxmlformats.org/officeDocument/2006/relationships/tags" Target="../tags/tag13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chart" Target="../charts/char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tags" Target="../tags/tag16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168.xml"/><Relationship Id="rId6" Type="http://schemas.openxmlformats.org/officeDocument/2006/relationships/image" Target="../media/image13.jpeg"/><Relationship Id="rId5" Type="http://schemas.openxmlformats.org/officeDocument/2006/relationships/tags" Target="../tags/tag167.xml"/><Relationship Id="rId4" Type="http://schemas.openxmlformats.org/officeDocument/2006/relationships/image" Target="../media/image21.png"/><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137.xml"/><Relationship Id="rId4" Type="http://schemas.openxmlformats.org/officeDocument/2006/relationships/image" Target="../media/image13.jpeg"/><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tags" Target="../tags/tag138.xml"/><Relationship Id="rId2" Type="http://schemas.openxmlformats.org/officeDocument/2006/relationships/image" Target="../media/image15.jpe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tags" Target="../tags/tag140.xml"/><Relationship Id="rId4" Type="http://schemas.openxmlformats.org/officeDocument/2006/relationships/image" Target="../media/image13.jpeg"/><Relationship Id="rId3" Type="http://schemas.openxmlformats.org/officeDocument/2006/relationships/tags" Target="../tags/tag139.xml"/><Relationship Id="rId2" Type="http://schemas.openxmlformats.org/officeDocument/2006/relationships/image" Target="../media/image17.jpe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tags" Target="../tags/tag142.xml"/><Relationship Id="rId1" Type="http://schemas.openxmlformats.org/officeDocument/2006/relationships/tags" Target="../tags/tag141.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44.xml"/><Relationship Id="rId4" Type="http://schemas.openxmlformats.org/officeDocument/2006/relationships/image" Target="../media/image13.jpeg"/><Relationship Id="rId3" Type="http://schemas.openxmlformats.org/officeDocument/2006/relationships/tags" Target="../tags/tag143.xml"/><Relationship Id="rId2" Type="http://schemas.openxmlformats.org/officeDocument/2006/relationships/image" Target="../media/image19.jpeg"/><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837815" y="567055"/>
            <a:ext cx="7889240" cy="1760220"/>
          </a:xfrm>
        </p:spPr>
        <p:txBody>
          <a:bodyPr>
            <a:noAutofit/>
          </a:bodyPr>
          <a:lstStyle/>
          <a:p>
            <a:pPr algn="ctr"/>
            <a:r>
              <a:rPr lang="en-US" sz="24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KLE College of Pharmacy </a:t>
            </a:r>
            <a:br>
              <a:rPr lang="en-US" sz="2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br>
            <a:r>
              <a:rPr lang="en-US"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sym typeface="+mn-ea"/>
              </a:rPr>
              <a:t>Vidyanagar, Huballi - 580031</a:t>
            </a:r>
            <a:br>
              <a:rPr lang="en-US" sz="2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br>
            <a:r>
              <a:rPr lang="en-US"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sym typeface="+mn-ea"/>
              </a:rPr>
              <a:t> (A Constituent unit of KAHER </a:t>
            </a:r>
            <a:r>
              <a:rPr lang="en-US" sz="24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Belagavi,</a:t>
            </a:r>
            <a:r>
              <a:rPr lang="en-US"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br>
              <a:rPr lang="en-US" sz="2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br>
            <a:r>
              <a:rPr lang="en-US"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sym typeface="+mn-ea"/>
              </a:rPr>
              <a:t>Deemed-to-be-university) </a:t>
            </a:r>
            <a:r>
              <a:rPr lang="en-US" sz="24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Karnataka.</a:t>
            </a:r>
            <a:endParaRPr lang="en-US" altLang="zh-CN" sz="2400" dirty="0" smtClean="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10" name="副标题 9"/>
          <p:cNvSpPr>
            <a:spLocks noGrp="1"/>
          </p:cNvSpPr>
          <p:nvPr>
            <p:ph type="subTitle" idx="1"/>
            <p:custDataLst>
              <p:tags r:id="rId3"/>
            </p:custDataLst>
          </p:nvPr>
        </p:nvSpPr>
        <p:spPr>
          <a:xfrm>
            <a:off x="4143375" y="2927350"/>
            <a:ext cx="5940425" cy="1221740"/>
          </a:xfrm>
        </p:spPr>
        <p:txBody>
          <a:bodyPr>
            <a:normAutofit/>
          </a:bodyPr>
          <a:lstStyle/>
          <a:p>
            <a:pPr algn="ctr"/>
            <a:r>
              <a:rPr lang="en-US" altLang="en-IN" sz="2800" b="1" dirty="0">
                <a:solidFill>
                  <a:srgbClr val="002060"/>
                </a:solidFill>
                <a:latin typeface="Times New Roman" panose="02020603050405020304" pitchFamily="18" charset="0"/>
                <a:cs typeface="Times New Roman" panose="02020603050405020304" pitchFamily="18" charset="0"/>
                <a:sym typeface="+mn-ea"/>
              </a:rPr>
              <a:t>THIRD</a:t>
            </a:r>
            <a:r>
              <a:rPr lang="en-IN" sz="2800" b="1" dirty="0">
                <a:solidFill>
                  <a:srgbClr val="002060"/>
                </a:solidFill>
                <a:latin typeface="Times New Roman" panose="02020603050405020304" pitchFamily="18" charset="0"/>
                <a:cs typeface="Times New Roman" panose="02020603050405020304" pitchFamily="18" charset="0"/>
                <a:sym typeface="+mn-ea"/>
              </a:rPr>
              <a:t> DISSERTATION  PRESENTATION</a:t>
            </a:r>
            <a:endParaRPr lang="en-IN" sz="2800" b="1" dirty="0">
              <a:solidFill>
                <a:srgbClr val="002060"/>
              </a:solidFill>
              <a:latin typeface="Times New Roman" panose="02020603050405020304" pitchFamily="18" charset="0"/>
              <a:cs typeface="Times New Roman" panose="02020603050405020304" pitchFamily="18" charset="0"/>
            </a:endParaRPr>
          </a:p>
          <a:p>
            <a:pPr algn="ctr"/>
            <a:endParaRPr lang="en-IN" sz="2800" b="1" dirty="0">
              <a:solidFill>
                <a:srgbClr val="002060"/>
              </a:solidFill>
              <a:sym typeface="+mn-ea"/>
            </a:endParaRPr>
          </a:p>
          <a:p>
            <a:pPr algn="ctr"/>
            <a:endParaRPr lang="en-US" altLang="zh-CN" sz="2800" b="1" smtClean="0"/>
          </a:p>
        </p:txBody>
      </p:sp>
      <p:sp>
        <p:nvSpPr>
          <p:cNvPr id="2" name="Text Box 1"/>
          <p:cNvSpPr txBox="1"/>
          <p:nvPr/>
        </p:nvSpPr>
        <p:spPr>
          <a:xfrm>
            <a:off x="3256280" y="4058920"/>
            <a:ext cx="3154680" cy="1811020"/>
          </a:xfrm>
          <a:prstGeom prst="rect">
            <a:avLst/>
          </a:prstGeom>
          <a:noFill/>
        </p:spPr>
        <p:txBody>
          <a:bodyPr wrap="square" rtlCol="0">
            <a:noAutofit/>
          </a:bodyPr>
          <a:p>
            <a:pPr algn="ctr"/>
            <a:r>
              <a:rPr lang="en-IN" b="1" dirty="0">
                <a:solidFill>
                  <a:schemeClr val="tx1">
                    <a:lumMod val="95000"/>
                    <a:lumOff val="5000"/>
                  </a:schemeClr>
                </a:solidFill>
                <a:latin typeface="Times New Roman" panose="02020603050405020304" pitchFamily="18" charset="0"/>
                <a:cs typeface="Times New Roman" panose="02020603050405020304" pitchFamily="18" charset="0"/>
                <a:sym typeface="+mn-ea"/>
              </a:rPr>
              <a:t>Presented by: Mahima A Mudhole </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r>
              <a:rPr lang="en-US" b="1" dirty="0">
                <a:effectLst/>
                <a:latin typeface="Times New Roman" panose="02020603050405020304" pitchFamily="18" charset="0"/>
                <a:ea typeface="Times New Roman" panose="02020603050405020304" pitchFamily="18" charset="0"/>
                <a:sym typeface="+mn-ea"/>
              </a:rPr>
              <a:t>Dept of Pharmaceutics,</a:t>
            </a:r>
            <a:endParaRPr lang="en-IN" b="1" dirty="0">
              <a:effectLst/>
              <a:latin typeface="Times New Roman" panose="02020603050405020304" pitchFamily="18" charset="0"/>
              <a:ea typeface="Times New Roman" panose="02020603050405020304" pitchFamily="18" charset="0"/>
            </a:endParaRPr>
          </a:p>
          <a:p>
            <a:pPr algn="ctr"/>
            <a:r>
              <a:rPr lang="en-US" b="1" dirty="0">
                <a:effectLst/>
                <a:latin typeface="Times New Roman" panose="02020603050405020304" pitchFamily="18" charset="0"/>
                <a:ea typeface="Times New Roman" panose="02020603050405020304" pitchFamily="18" charset="0"/>
                <a:sym typeface="+mn-ea"/>
              </a:rPr>
              <a:t>KLE College of Pharmacy, </a:t>
            </a:r>
            <a:endParaRPr lang="en-IN" b="1" dirty="0">
              <a:effectLst/>
              <a:latin typeface="Times New Roman" panose="02020603050405020304" pitchFamily="18" charset="0"/>
              <a:ea typeface="Times New Roman" panose="02020603050405020304" pitchFamily="18" charset="0"/>
            </a:endParaRPr>
          </a:p>
          <a:p>
            <a:pPr algn="ctr"/>
            <a:r>
              <a:rPr lang="en-US" b="1" dirty="0">
                <a:effectLst/>
                <a:latin typeface="Times New Roman" panose="02020603050405020304" pitchFamily="18" charset="0"/>
                <a:ea typeface="Times New Roman" panose="02020603050405020304" pitchFamily="18" charset="0"/>
                <a:sym typeface="+mn-ea"/>
              </a:rPr>
              <a:t>Hubballi.</a:t>
            </a:r>
            <a:endParaRPr lang="en-IN" b="1" dirty="0"/>
          </a:p>
          <a:p>
            <a:pPr algn="ctr"/>
            <a:endParaRPr lang="en-US" b="1"/>
          </a:p>
        </p:txBody>
      </p:sp>
      <p:sp>
        <p:nvSpPr>
          <p:cNvPr id="3" name="Text Box 2"/>
          <p:cNvSpPr txBox="1"/>
          <p:nvPr/>
        </p:nvSpPr>
        <p:spPr>
          <a:xfrm>
            <a:off x="6562725" y="4058920"/>
            <a:ext cx="3084195" cy="1661160"/>
          </a:xfrm>
          <a:prstGeom prst="rect">
            <a:avLst/>
          </a:prstGeom>
          <a:noFill/>
        </p:spPr>
        <p:txBody>
          <a:bodyPr wrap="square" rtlCol="0">
            <a:noAutofit/>
          </a:bodyPr>
          <a:p>
            <a:pPr algn="ctr"/>
            <a:r>
              <a:rPr lang="en-IN" b="1" dirty="0">
                <a:solidFill>
                  <a:schemeClr val="tx1">
                    <a:lumMod val="95000"/>
                    <a:lumOff val="5000"/>
                  </a:schemeClr>
                </a:solidFill>
                <a:latin typeface="Times New Roman" panose="02020603050405020304" pitchFamily="18" charset="0"/>
                <a:cs typeface="Times New Roman" panose="02020603050405020304" pitchFamily="18" charset="0"/>
                <a:sym typeface="+mn-ea"/>
              </a:rPr>
              <a:t>Guided by : Mr. Harish K H </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sym typeface="+mn-ea"/>
              </a:rPr>
              <a:t>Ass</a:t>
            </a:r>
            <a:r>
              <a:rPr lang="en-US" altLang="en-IN" b="1" dirty="0">
                <a:latin typeface="Times New Roman" panose="02020603050405020304" pitchFamily="18" charset="0"/>
                <a:cs typeface="Times New Roman" panose="02020603050405020304" pitchFamily="18" charset="0"/>
                <a:sym typeface="+mn-ea"/>
              </a:rPr>
              <a:t>ociate</a:t>
            </a:r>
            <a:r>
              <a:rPr lang="en-IN" b="1" dirty="0">
                <a:latin typeface="Times New Roman" panose="02020603050405020304" pitchFamily="18" charset="0"/>
                <a:cs typeface="Times New Roman" panose="02020603050405020304" pitchFamily="18" charset="0"/>
                <a:sym typeface="+mn-ea"/>
              </a:rPr>
              <a:t> Professor</a:t>
            </a: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sym typeface="+mn-ea"/>
              </a:rPr>
              <a:t>Department of Pharmaceutics,</a:t>
            </a: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sym typeface="+mn-ea"/>
              </a:rPr>
              <a:t>KLE College of Pharmacy,</a:t>
            </a: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sym typeface="+mn-ea"/>
              </a:rPr>
              <a:t>Hubballi</a:t>
            </a:r>
            <a:endParaRPr lang="en-IN" b="1" dirty="0">
              <a:latin typeface="Times New Roman" panose="02020603050405020304" pitchFamily="18" charset="0"/>
              <a:cs typeface="Times New Roman" panose="02020603050405020304" pitchFamily="18" charset="0"/>
            </a:endParaRPr>
          </a:p>
          <a:p>
            <a:pPr algn="ctr"/>
            <a:endParaRPr lang="en-US" b="1"/>
          </a:p>
        </p:txBody>
      </p:sp>
      <p:pic>
        <p:nvPicPr>
          <p:cNvPr id="16" name="Picture 15" descr="nov_top_right"/>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9970" y="488950"/>
            <a:ext cx="1431290" cy="1535430"/>
          </a:xfrm>
          <a:prstGeom prst="rect">
            <a:avLst/>
          </a:prstGeom>
          <a:noFill/>
          <a:ln w="9525">
            <a:solidFill>
              <a:srgbClr val="000000"/>
            </a:solidFill>
            <a:miter lim="800000"/>
            <a:headEnd/>
            <a:tailEnd/>
          </a:ln>
        </p:spPr>
      </p:pic>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455160" y="123825"/>
            <a:ext cx="3093720" cy="969645"/>
          </a:xfrm>
        </p:spPr>
        <p:txBody>
          <a:bodyPr>
            <a:normAutofit/>
          </a:bodyPr>
          <a:lstStyle/>
          <a:p>
            <a:pPr algn="ctr"/>
            <a:r>
              <a:rPr lang="en-US" altLang="zh-CN" sz="2665" smtClean="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REVIEW OF LITERATURE</a:t>
            </a:r>
            <a:endParaRPr lang="en-US" altLang="zh-CN" sz="2665" smtClean="0">
              <a:gradFill>
                <a:gsLst>
                  <a:gs pos="0">
                    <a:srgbClr val="012D86"/>
                  </a:gs>
                  <a:gs pos="100000">
                    <a:srgbClr val="0E2557"/>
                  </a:gs>
                </a:gsLst>
                <a:lin scaled="0"/>
              </a:gradFill>
              <a:latin typeface="Times New Roman" panose="02020603050405020304" pitchFamily="18" charset="0"/>
              <a:cs typeface="Times New Roman" panose="02020603050405020304" pitchFamily="18" charset="0"/>
            </a:endParaRPr>
          </a:p>
        </p:txBody>
      </p:sp>
      <p:pic>
        <p:nvPicPr>
          <p:cNvPr id="3" name="内容占位符 2" descr="图片1"/>
          <p:cNvPicPr>
            <a:picLocks noGrp="1" noChangeAspect="1"/>
          </p:cNvPicPr>
          <p:nvPr>
            <p:ph sz="quarter" idx="14"/>
            <p:custDataLst>
              <p:tags r:id="rId2"/>
            </p:custDataLst>
          </p:nvPr>
        </p:nvPicPr>
        <p:blipFill>
          <a:blip r:embed="rId3"/>
          <a:stretch>
            <a:fillRect/>
          </a:stretch>
        </p:blipFill>
        <p:spPr>
          <a:xfrm>
            <a:off x="221615" y="123825"/>
            <a:ext cx="1576705" cy="969645"/>
          </a:xfrm>
        </p:spPr>
      </p:pic>
      <p:graphicFrame>
        <p:nvGraphicFramePr>
          <p:cNvPr id="2" name="Table 1"/>
          <p:cNvGraphicFramePr/>
          <p:nvPr/>
        </p:nvGraphicFramePr>
        <p:xfrm>
          <a:off x="786130" y="1163955"/>
          <a:ext cx="10431780" cy="5651500"/>
        </p:xfrm>
        <a:graphic>
          <a:graphicData uri="http://schemas.openxmlformats.org/drawingml/2006/table">
            <a:tbl>
              <a:tblPr firstRow="1" bandRow="1">
                <a:tableStyleId>{5C22544A-7EE6-4342-B048-85BDC9FD1C3A}</a:tableStyleId>
              </a:tblPr>
              <a:tblGrid>
                <a:gridCol w="2607945"/>
                <a:gridCol w="2607945"/>
                <a:gridCol w="2607945"/>
                <a:gridCol w="2607945"/>
              </a:tblGrid>
              <a:tr h="1201420">
                <a:tc>
                  <a:txBody>
                    <a:bodyPr/>
                    <a:p>
                      <a:pPr algn="ctr">
                        <a:buNone/>
                      </a:pPr>
                      <a:r>
                        <a:rPr lang="en-IN" altLang="en-US" sz="2000">
                          <a:latin typeface="Times New Roman" panose="02020603050405020304" pitchFamily="18" charset="0"/>
                          <a:cs typeface="Times New Roman" panose="02020603050405020304" pitchFamily="18" charset="0"/>
                        </a:rPr>
                        <a:t>SL</a:t>
                      </a:r>
                      <a:endParaRPr lang="en-IN" altLang="en-US" sz="2000">
                        <a:latin typeface="Times New Roman" panose="02020603050405020304" pitchFamily="18" charset="0"/>
                        <a:cs typeface="Times New Roman" panose="02020603050405020304" pitchFamily="18" charset="0"/>
                      </a:endParaRPr>
                    </a:p>
                    <a:p>
                      <a:pPr algn="ctr">
                        <a:buNone/>
                      </a:pPr>
                      <a:r>
                        <a:rPr lang="en-IN" altLang="en-US" sz="2000">
                          <a:latin typeface="Times New Roman" panose="02020603050405020304" pitchFamily="18" charset="0"/>
                          <a:cs typeface="Times New Roman" panose="02020603050405020304" pitchFamily="18" charset="0"/>
                        </a:rPr>
                        <a:t>NO</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TITLLE</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JOURNAL</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RESULTS</a:t>
                      </a:r>
                      <a:endParaRPr lang="en-IN" altLang="en-US" sz="2000">
                        <a:latin typeface="Times New Roman" panose="02020603050405020304" pitchFamily="18" charset="0"/>
                        <a:cs typeface="Times New Roman" panose="02020603050405020304" pitchFamily="18" charset="0"/>
                      </a:endParaRPr>
                    </a:p>
                  </a:txBody>
                  <a:tcPr/>
                </a:tc>
              </a:tr>
              <a:tr h="2529840">
                <a:tc>
                  <a:txBody>
                    <a:bodyPr/>
                    <a:p>
                      <a:pPr algn="ctr">
                        <a:buNone/>
                      </a:pPr>
                      <a:r>
                        <a:rPr lang="en-IN" altLang="en-US" sz="2000">
                          <a:latin typeface="Times New Roman" panose="02020603050405020304" pitchFamily="18" charset="0"/>
                          <a:cs typeface="Times New Roman" panose="02020603050405020304" pitchFamily="18" charset="0"/>
                        </a:rPr>
                        <a:t>1</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Melasma Treatment An evidence based review.</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American journal of clinical dermatalogy.</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Kwon SH,Hwang YJ,Leu SK,Park kc.</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2019</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Melasma is an chronic condition understanding of melasma through further research will potentially gives us new and improved therapies in future.</a:t>
                      </a:r>
                      <a:endParaRPr lang="en-IN" altLang="en-US" sz="2000">
                        <a:latin typeface="Times New Roman" panose="02020603050405020304" pitchFamily="18" charset="0"/>
                        <a:cs typeface="Times New Roman" panose="02020603050405020304" pitchFamily="18" charset="0"/>
                      </a:endParaRPr>
                    </a:p>
                  </a:txBody>
                  <a:tcPr/>
                </a:tc>
              </a:tr>
              <a:tr h="1920240">
                <a:tc>
                  <a:txBody>
                    <a:bodyPr/>
                    <a:p>
                      <a:pPr algn="ctr">
                        <a:buNone/>
                      </a:pPr>
                      <a:r>
                        <a:rPr lang="en-IN" altLang="en-US" sz="2000">
                          <a:latin typeface="Times New Roman" panose="02020603050405020304" pitchFamily="18" charset="0"/>
                          <a:cs typeface="Times New Roman" panose="02020603050405020304" pitchFamily="18" charset="0"/>
                        </a:rPr>
                        <a:t>2</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Melasma an up to date comprehensive review.</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American journal of clinical dermatalogy.</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Ogbechie-Godec OA,Elbulk N.</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2017</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 </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Multifactorial etiology of melasma , it is important to have a multimodal therapeutic approach .</a:t>
                      </a:r>
                      <a:endParaRPr lang="en-IN" altLang="en-US" sz="2000">
                        <a:latin typeface="Times New Roman" panose="02020603050405020304" pitchFamily="18" charset="0"/>
                        <a:cs typeface="Times New Roman" panose="02020603050405020304" pitchFamily="18" charset="0"/>
                      </a:endParaRPr>
                    </a:p>
                  </a:txBody>
                  <a:tcPr/>
                </a:tc>
              </a:tr>
            </a:tbl>
          </a:graphicData>
        </a:graphic>
      </p:graphicFrame>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712210" y="86360"/>
            <a:ext cx="4956175" cy="654685"/>
          </a:xfrm>
        </p:spPr>
        <p:txBody>
          <a:bodyPr>
            <a:normAutofit/>
          </a:bodyPr>
          <a:p>
            <a:pPr algn="just"/>
            <a:r>
              <a:rPr lang="en-US" sz="200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REVIEW OF LITERATURE</a:t>
            </a:r>
            <a:endParaRPr lang="en-US" sz="2000">
              <a:gradFill>
                <a:gsLst>
                  <a:gs pos="0">
                    <a:srgbClr val="012D86"/>
                  </a:gs>
                  <a:gs pos="100000">
                    <a:srgbClr val="0E2557"/>
                  </a:gs>
                </a:gsLst>
                <a:lin scaled="0"/>
              </a:gra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p:txBody>
          <a:bodyPr/>
          <a:p>
            <a:endParaRPr lang="en-US"/>
          </a:p>
        </p:txBody>
      </p:sp>
      <p:graphicFrame>
        <p:nvGraphicFramePr>
          <p:cNvPr id="5" name="Table 4"/>
          <p:cNvGraphicFramePr/>
          <p:nvPr/>
        </p:nvGraphicFramePr>
        <p:xfrm>
          <a:off x="379095" y="740410"/>
          <a:ext cx="11414760" cy="5949950"/>
        </p:xfrm>
        <a:graphic>
          <a:graphicData uri="http://schemas.openxmlformats.org/drawingml/2006/table">
            <a:tbl>
              <a:tblPr firstRow="1" bandRow="1">
                <a:tableStyleId>{5C22544A-7EE6-4342-B048-85BDC9FD1C3A}</a:tableStyleId>
              </a:tblPr>
              <a:tblGrid>
                <a:gridCol w="2853690"/>
                <a:gridCol w="2912110"/>
                <a:gridCol w="2795270"/>
                <a:gridCol w="2853690"/>
              </a:tblGrid>
              <a:tr h="1054735">
                <a:tc>
                  <a:txBody>
                    <a:bodyPr/>
                    <a:p>
                      <a:pPr algn="ctr">
                        <a:buNone/>
                      </a:pPr>
                      <a:r>
                        <a:rPr lang="en-IN" altLang="en-US" sz="2000">
                          <a:latin typeface="Times New Roman" panose="02020603050405020304" pitchFamily="18" charset="0"/>
                          <a:cs typeface="Times New Roman" panose="02020603050405020304" pitchFamily="18" charset="0"/>
                        </a:rPr>
                        <a:t>SL</a:t>
                      </a:r>
                      <a:endParaRPr lang="en-IN" altLang="en-US" sz="2000">
                        <a:latin typeface="Times New Roman" panose="02020603050405020304" pitchFamily="18" charset="0"/>
                        <a:cs typeface="Times New Roman" panose="02020603050405020304" pitchFamily="18" charset="0"/>
                      </a:endParaRPr>
                    </a:p>
                    <a:p>
                      <a:pPr algn="ctr">
                        <a:buNone/>
                      </a:pPr>
                      <a:r>
                        <a:rPr lang="en-IN" altLang="en-US" sz="2000">
                          <a:latin typeface="Times New Roman" panose="02020603050405020304" pitchFamily="18" charset="0"/>
                          <a:cs typeface="Times New Roman" panose="02020603050405020304" pitchFamily="18" charset="0"/>
                        </a:rPr>
                        <a:t>NO</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TITTLE</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JOURNAL</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RESULTS</a:t>
                      </a:r>
                      <a:endParaRPr lang="en-IN" altLang="en-US" sz="2000">
                        <a:latin typeface="Times New Roman" panose="02020603050405020304" pitchFamily="18" charset="0"/>
                        <a:cs typeface="Times New Roman" panose="02020603050405020304" pitchFamily="18" charset="0"/>
                      </a:endParaRPr>
                    </a:p>
                  </a:txBody>
                  <a:tcPr/>
                </a:tc>
              </a:tr>
              <a:tr h="1920240">
                <a:tc>
                  <a:txBody>
                    <a:bodyPr/>
                    <a:p>
                      <a:pPr algn="ctr">
                        <a:buNone/>
                      </a:pPr>
                      <a:r>
                        <a:rPr lang="en-IN" altLang="en-US" sz="2000">
                          <a:latin typeface="Times New Roman" panose="02020603050405020304" pitchFamily="18" charset="0"/>
                          <a:cs typeface="Times New Roman" panose="02020603050405020304" pitchFamily="18" charset="0"/>
                        </a:rPr>
                        <a:t>3</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Microemulgel an overwhelming approach to improve therapeutic action of drug moiety.</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Saudi pharmaceutical journal</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Ashara KC,Paun JS ,Soniawala MM,Chanda JR.</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2016</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Selection of oil, emulsifiers and co-emulsifiers for penetration through the skin depends upon skin.</a:t>
                      </a:r>
                      <a:endParaRPr lang="en-IN" altLang="en-US" sz="2000">
                        <a:latin typeface="Times New Roman" panose="02020603050405020304" pitchFamily="18" charset="0"/>
                        <a:cs typeface="Times New Roman" panose="02020603050405020304" pitchFamily="18" charset="0"/>
                      </a:endParaRPr>
                    </a:p>
                  </a:txBody>
                  <a:tcPr/>
                </a:tc>
              </a:tr>
              <a:tr h="1920240">
                <a:tc>
                  <a:txBody>
                    <a:bodyPr/>
                    <a:p>
                      <a:pPr algn="ctr">
                        <a:buNone/>
                      </a:pPr>
                      <a:r>
                        <a:rPr lang="en-IN" altLang="en-US" sz="2000">
                          <a:latin typeface="Times New Roman" panose="02020603050405020304" pitchFamily="18" charset="0"/>
                          <a:cs typeface="Times New Roman" panose="02020603050405020304" pitchFamily="18" charset="0"/>
                        </a:rPr>
                        <a:t>4</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Topical metformin in the treatment of melasma : A preliminary clinical trial.</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Journal of cosmetic dermatalogy</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Ravikumar banavase channakeshaviah</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2019</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In vitro study has shown that metformin , the most commonly used oral hypoglycemic drug , has melanopenic actionwhen applied topically.</a:t>
                      </a:r>
                      <a:endParaRPr lang="en-IN" altLang="en-US" sz="2000">
                        <a:latin typeface="Times New Roman" panose="02020603050405020304" pitchFamily="18" charset="0"/>
                        <a:cs typeface="Times New Roman" panose="02020603050405020304" pitchFamily="18" charset="0"/>
                      </a:endParaRPr>
                    </a:p>
                  </a:txBody>
                  <a:tcPr/>
                </a:tc>
              </a:tr>
              <a:tr h="1054735">
                <a:tc>
                  <a:txBody>
                    <a:bodyPr/>
                    <a:p>
                      <a:pPr algn="ctr">
                        <a:buNone/>
                      </a:pPr>
                      <a:r>
                        <a:rPr lang="en-IN" altLang="en-US" sz="2000">
                          <a:latin typeface="Times New Roman" panose="02020603050405020304" pitchFamily="18" charset="0"/>
                          <a:cs typeface="Times New Roman" panose="02020603050405020304" pitchFamily="18" charset="0"/>
                        </a:rPr>
                        <a:t>5</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Topical metformin : A promising alternative .</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Journal of cosmetic dermatalogy</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2020</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A higher drug bioavailability may be achieved.</a:t>
                      </a:r>
                      <a:endParaRPr lang="en-IN" altLang="en-US" sz="20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700405" y="175895"/>
            <a:ext cx="4977765" cy="1710055"/>
          </a:xfrm>
        </p:spPr>
        <p:txBody>
          <a:bodyPr>
            <a:normAutofit/>
          </a:bodyPr>
          <a:lstStyle/>
          <a:p>
            <a:r>
              <a:rPr lang="en-US" altLang="zh-CN" sz="3200" smtClean="0">
                <a:gradFill>
                  <a:gsLst>
                    <a:gs pos="0">
                      <a:srgbClr val="012D86"/>
                    </a:gs>
                    <a:gs pos="100000">
                      <a:srgbClr val="0E2557"/>
                    </a:gs>
                  </a:gsLst>
                  <a:lin scaled="0"/>
                </a:gradFill>
              </a:rPr>
              <a:t>NEED FOR STUDY</a:t>
            </a:r>
            <a:endParaRPr lang="en-US" altLang="zh-CN" sz="3200" smtClean="0">
              <a:gradFill>
                <a:gsLst>
                  <a:gs pos="0">
                    <a:srgbClr val="012D86"/>
                  </a:gs>
                  <a:gs pos="100000">
                    <a:srgbClr val="0E2557"/>
                  </a:gs>
                </a:gsLst>
                <a:lin scaled="0"/>
              </a:gradFill>
            </a:endParaRPr>
          </a:p>
        </p:txBody>
      </p:sp>
      <p:sp>
        <p:nvSpPr>
          <p:cNvPr id="6" name="文本占位符 5"/>
          <p:cNvSpPr>
            <a:spLocks noGrp="1"/>
          </p:cNvSpPr>
          <p:nvPr>
            <p:ph type="body" sz="quarter" idx="13"/>
            <p:custDataLst>
              <p:tags r:id="rId2"/>
            </p:custDataLst>
          </p:nvPr>
        </p:nvSpPr>
        <p:spPr>
          <a:xfrm>
            <a:off x="621665" y="2068830"/>
            <a:ext cx="10975975" cy="4310380"/>
          </a:xfrm>
        </p:spPr>
        <p:txBody>
          <a:bodyPr>
            <a:noAutofit/>
          </a:bodyPr>
          <a:lstStyle/>
          <a:p>
            <a:pPr algn="just"/>
            <a:r>
              <a:rPr lang="en-US" sz="2400">
                <a:latin typeface="Times New Roman" panose="02020603050405020304" pitchFamily="18" charset="0"/>
                <a:cs typeface="Times New Roman" panose="02020603050405020304" pitchFamily="18" charset="0"/>
                <a:sym typeface="+mn-ea"/>
              </a:rPr>
              <a:t>Microemulsions have a broad spectrum of applications in drug targetting and controlled drug release. They have unique distinguishing features like enhanced bioavailability, due to their ability to solubilize lipophillic drugs.</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sym typeface="+mn-ea"/>
              </a:rPr>
              <a:t>Microemulsions demonstrate greater longevity as compared to other biphasic dosage forms.Microemulsions are designed keeping in mind the utilization of their unique properties like toxic side effects and reduction in the volume of carrying vehicle.</a:t>
            </a:r>
            <a:endParaRPr lang="en-US" sz="2400">
              <a:latin typeface="Times New Roman" panose="02020603050405020304" pitchFamily="18" charset="0"/>
              <a:cs typeface="Times New Roman" panose="02020603050405020304" pitchFamily="18" charset="0"/>
              <a:sym typeface="+mn-ea"/>
            </a:endParaRPr>
          </a:p>
          <a:p>
            <a:pPr marL="0" indent="0" algn="just">
              <a:buNone/>
            </a:pPr>
            <a:endParaRPr lang="en-US" altLang="zh-CN" sz="2400" smtClean="0">
              <a:latin typeface="Times New Roman" panose="02020603050405020304" pitchFamily="18" charset="0"/>
              <a:cs typeface="Times New Roman" panose="02020603050405020304" pitchFamily="18" charset="0"/>
              <a:sym typeface="+mn-ea"/>
            </a:endParaRPr>
          </a:p>
        </p:txBody>
      </p:sp>
      <p:pic>
        <p:nvPicPr>
          <p:cNvPr id="3" name="内容占位符 2" descr="图片2"/>
          <p:cNvPicPr>
            <a:picLocks noGrp="1" noChangeAspect="1"/>
          </p:cNvPicPr>
          <p:nvPr>
            <p:ph sz="quarter" idx="14"/>
            <p:custDataLst>
              <p:tags r:id="rId3"/>
            </p:custDataLst>
          </p:nvPr>
        </p:nvPicPr>
        <p:blipFill>
          <a:blip r:embed="rId4"/>
          <a:stretch>
            <a:fillRect/>
          </a:stretch>
        </p:blipFill>
        <p:spPr>
          <a:xfrm>
            <a:off x="5846445" y="175895"/>
            <a:ext cx="5062220" cy="1892300"/>
          </a:xfr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12140" y="234315"/>
            <a:ext cx="4979670" cy="953770"/>
          </a:xfrm>
        </p:spPr>
        <p:txBody>
          <a:bodyPr>
            <a:normAutofit/>
          </a:bodyPr>
          <a:p>
            <a:r>
              <a:rPr lang="en-US">
                <a:solidFill>
                  <a:srgbClr val="002060"/>
                </a:solidFill>
                <a:latin typeface="Times New Roman" panose="02020603050405020304" pitchFamily="18" charset="0"/>
                <a:cs typeface="Times New Roman" panose="02020603050405020304" pitchFamily="18" charset="0"/>
              </a:rPr>
              <a:t>NEED FOR STUDY</a:t>
            </a:r>
            <a:endParaRPr lang="en-US">
              <a:solidFill>
                <a:srgbClr val="00206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a:xfrm>
            <a:off x="612140" y="1058545"/>
            <a:ext cx="10975975" cy="5003165"/>
          </a:xfrm>
        </p:spPr>
        <p:txBody>
          <a:bodyPr>
            <a:normAutofit fontScale="90000" lnSpcReduction="20000"/>
          </a:bodyPr>
          <a:p>
            <a:pPr algn="just"/>
            <a:r>
              <a:rPr lang="en-US" sz="2400">
                <a:latin typeface="Times New Roman" panose="02020603050405020304" pitchFamily="18" charset="0"/>
                <a:cs typeface="Times New Roman" panose="02020603050405020304" pitchFamily="18" charset="0"/>
                <a:sym typeface="+mn-ea"/>
              </a:rPr>
              <a:t>Focusing on the treatment of melasma numerous things like sun exposure heridity and female sex harmones can cause it. Despite the fact that melanocytes alone were once believed to be the main factor, the pathophysiology of melasma is complex.</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sym typeface="+mn-ea"/>
              </a:rPr>
              <a:t>Melasma significantly affects the one’s appearance, brings on psycho social and emotional anguish and lowers one’s quality of life. Patients frequently describe having low self esteem, anhedonia, a sense of unhappiness and lack of motivation to leave the house.</a:t>
            </a:r>
            <a:endParaRPr lang="en-US" sz="2400">
              <a:latin typeface="Times New Roman" panose="02020603050405020304" pitchFamily="18" charset="0"/>
              <a:cs typeface="Times New Roman" panose="02020603050405020304" pitchFamily="18" charset="0"/>
              <a:sym typeface="+mn-ea"/>
            </a:endParaRPr>
          </a:p>
          <a:p>
            <a:pPr algn="just"/>
            <a:r>
              <a:rPr lang="en-US" sz="2400">
                <a:latin typeface="Times New Roman" panose="02020603050405020304" pitchFamily="18" charset="0"/>
                <a:cs typeface="Times New Roman" panose="02020603050405020304" pitchFamily="18" charset="0"/>
                <a:sym typeface="+mn-ea"/>
              </a:rPr>
              <a:t>The precise causes of melasma are unknown.</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sym typeface="+mn-ea"/>
              </a:rPr>
              <a:t>Therefore, considering the depigmenting potential of metformin on melasma need to be formulated, evaluated in the form of topical microemulgel.</a:t>
            </a:r>
            <a:endParaRPr lang="en-US" sz="24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endParaRPr 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04520" y="88900"/>
            <a:ext cx="10976610" cy="959485"/>
          </a:xfrm>
        </p:spPr>
        <p:txBody>
          <a:bodyPr>
            <a:normAutofit/>
          </a:bodyPr>
          <a:lstStyle/>
          <a:p>
            <a:r>
              <a:rPr lang="en-US" altLang="zh-CN" sz="3600" smtClean="0">
                <a:solidFill>
                  <a:srgbClr val="002060"/>
                </a:solidFill>
                <a:latin typeface="Times New Roman" panose="02020603050405020304" pitchFamily="18" charset="0"/>
                <a:cs typeface="Times New Roman" panose="02020603050405020304" pitchFamily="18" charset="0"/>
              </a:rPr>
              <a:t>OBJECTIVES</a:t>
            </a:r>
            <a:endParaRPr lang="en-US" altLang="zh-CN" sz="3600" smtClean="0">
              <a:solidFill>
                <a:srgbClr val="002060"/>
              </a:solidFill>
              <a:latin typeface="Times New Roman" panose="02020603050405020304" pitchFamily="18" charset="0"/>
              <a:cs typeface="Times New Roman" panose="02020603050405020304" pitchFamily="18" charset="0"/>
            </a:endParaRPr>
          </a:p>
        </p:txBody>
      </p:sp>
      <p:pic>
        <p:nvPicPr>
          <p:cNvPr id="3" name="内容占位符 2" descr="图片3"/>
          <p:cNvPicPr>
            <a:picLocks noGrp="1" noChangeAspect="1"/>
          </p:cNvPicPr>
          <p:nvPr>
            <p:ph sz="quarter" idx="13"/>
            <p:custDataLst>
              <p:tags r:id="rId2"/>
            </p:custDataLst>
          </p:nvPr>
        </p:nvPicPr>
        <p:blipFill>
          <a:blip r:embed="rId3"/>
          <a:stretch>
            <a:fillRect/>
          </a:stretch>
        </p:blipFill>
        <p:spPr>
          <a:xfrm>
            <a:off x="8205470" y="339725"/>
            <a:ext cx="3672840" cy="2725420"/>
          </a:xfrm>
        </p:spPr>
      </p:pic>
      <p:sp>
        <p:nvSpPr>
          <p:cNvPr id="7" name="文本占位符 6"/>
          <p:cNvSpPr>
            <a:spLocks noGrp="1"/>
          </p:cNvSpPr>
          <p:nvPr>
            <p:ph type="body" sz="quarter" idx="14"/>
            <p:custDataLst>
              <p:tags r:id="rId4"/>
            </p:custDataLst>
          </p:nvPr>
        </p:nvSpPr>
        <p:spPr>
          <a:xfrm>
            <a:off x="593725" y="941705"/>
            <a:ext cx="7393940" cy="4702810"/>
          </a:xfrm>
        </p:spPr>
        <p:txBody>
          <a:bodyPr>
            <a:noAutofit/>
          </a:bodyPr>
          <a:lstStyle/>
          <a:p>
            <a:pPr algn="just">
              <a:buFont typeface="Arial" panose="020B0604020202020204" pitchFamily="34" charset="0"/>
              <a:buChar char="•"/>
            </a:pPr>
            <a:r>
              <a:rPr lang="en-US" sz="2400" b="1">
                <a:solidFill>
                  <a:schemeClr val="accent1">
                    <a:lumMod val="50000"/>
                  </a:schemeClr>
                </a:solidFill>
                <a:latin typeface="Times New Roman" panose="02020603050405020304" pitchFamily="18" charset="0"/>
                <a:cs typeface="Times New Roman" panose="02020603050405020304" pitchFamily="18" charset="0"/>
                <a:sym typeface="+mn-ea"/>
              </a:rPr>
              <a:t>AIM OF THE STUDY</a:t>
            </a:r>
            <a:endParaRPr lang="en-US" sz="2400" b="1">
              <a:solidFill>
                <a:schemeClr val="accent1">
                  <a:lumMod val="50000"/>
                </a:schemeClr>
              </a:solidFill>
              <a:latin typeface="Times New Roman" panose="02020603050405020304" pitchFamily="18" charset="0"/>
              <a:cs typeface="Times New Roman" panose="02020603050405020304" pitchFamily="18" charset="0"/>
              <a:sym typeface="+mn-ea"/>
            </a:endParaRPr>
          </a:p>
          <a:p>
            <a:pPr marL="342900" indent="-342900" algn="just">
              <a:buFont typeface="Wingdings" panose="05000000000000000000" charset="0"/>
              <a:buChar char="v"/>
            </a:pPr>
            <a:r>
              <a:rPr lang="en-US" sz="2400" b="1">
                <a:latin typeface="Times New Roman" panose="02020603050405020304" pitchFamily="18" charset="0"/>
                <a:cs typeface="Times New Roman" panose="02020603050405020304" pitchFamily="18" charset="0"/>
                <a:sym typeface="+mn-ea"/>
              </a:rPr>
              <a:t>Formulation and evaluation of topical microemulgel by using metformin for treatment of melasma.</a:t>
            </a:r>
            <a:endParaRPr lang="en-US" sz="2400" b="1">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1">
                <a:solidFill>
                  <a:schemeClr val="accent1">
                    <a:lumMod val="50000"/>
                  </a:schemeClr>
                </a:solidFill>
                <a:latin typeface="Times New Roman" panose="02020603050405020304" pitchFamily="18" charset="0"/>
                <a:cs typeface="Times New Roman" panose="02020603050405020304" pitchFamily="18" charset="0"/>
                <a:sym typeface="+mn-ea"/>
              </a:rPr>
              <a:t>The main objective of the present research work is to,  </a:t>
            </a:r>
            <a:endParaRPr lang="en-US" sz="2400" b="1">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v"/>
            </a:pPr>
            <a:r>
              <a:rPr lang="en-US" sz="2400" b="1">
                <a:latin typeface="Times New Roman" panose="02020603050405020304" pitchFamily="18" charset="0"/>
                <a:cs typeface="Times New Roman" panose="02020603050405020304" pitchFamily="18" charset="0"/>
                <a:sym typeface="+mn-ea"/>
              </a:rPr>
              <a:t>To formulate and optimize the microemulsion based gels for topical application by using metformin.</a:t>
            </a:r>
            <a:endParaRPr lang="en-US" sz="2400" b="1">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v"/>
            </a:pPr>
            <a:r>
              <a:rPr lang="en-US" sz="2400" b="1">
                <a:latin typeface="Times New Roman" panose="02020603050405020304" pitchFamily="18" charset="0"/>
                <a:cs typeface="Times New Roman" panose="02020603050405020304" pitchFamily="18" charset="0"/>
                <a:sym typeface="+mn-ea"/>
              </a:rPr>
              <a:t>To evaluate the microemulsion based gels.</a:t>
            </a:r>
            <a:endParaRPr lang="en-US" sz="2400" b="1">
              <a:latin typeface="Times New Roman" panose="02020603050405020304" pitchFamily="18" charset="0"/>
              <a:cs typeface="Times New Roman" panose="02020603050405020304" pitchFamily="18" charset="0"/>
            </a:endParaRPr>
          </a:p>
          <a:p>
            <a:endParaRPr lang="en-US" altLang="zh-CN" sz="2400" b="1" smtClean="0">
              <a:latin typeface="Times New Roman" panose="02020603050405020304" pitchFamily="18" charset="0"/>
              <a:cs typeface="Times New Roman" panose="02020603050405020304" pitchFamily="18" charset="0"/>
            </a:endParaRPr>
          </a:p>
        </p:txBody>
      </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579755" y="193675"/>
            <a:ext cx="11037570" cy="485775"/>
          </a:xfrm>
        </p:spPr>
        <p:txBody>
          <a:bodyPr>
            <a:normAutofit fontScale="90000"/>
          </a:bodyPr>
          <a:lstStyle/>
          <a:p>
            <a:r>
              <a:rPr lang="en-US" altLang="zh-CN" sz="3555" smtClean="0">
                <a:solidFill>
                  <a:srgbClr val="002060"/>
                </a:solidFill>
                <a:latin typeface="Times New Roman" panose="02020603050405020304" pitchFamily="18" charset="0"/>
                <a:cs typeface="Times New Roman" panose="02020603050405020304" pitchFamily="18" charset="0"/>
              </a:rPr>
              <a:t>MATERIALS</a:t>
            </a:r>
            <a:endParaRPr lang="en-US" altLang="zh-CN" sz="3555" smtClean="0">
              <a:solidFill>
                <a:srgbClr val="002060"/>
              </a:solidFill>
              <a:latin typeface="Times New Roman" panose="02020603050405020304" pitchFamily="18" charset="0"/>
              <a:cs typeface="Times New Roman" panose="02020603050405020304" pitchFamily="18" charset="0"/>
            </a:endParaRPr>
          </a:p>
        </p:txBody>
      </p:sp>
      <p:pic>
        <p:nvPicPr>
          <p:cNvPr id="9" name="内容占位符 8" descr="图片4"/>
          <p:cNvPicPr>
            <a:picLocks noGrp="1" noChangeAspect="1"/>
          </p:cNvPicPr>
          <p:nvPr>
            <p:ph sz="quarter" idx="13"/>
            <p:custDataLst>
              <p:tags r:id="rId2"/>
            </p:custDataLst>
          </p:nvPr>
        </p:nvPicPr>
        <p:blipFill>
          <a:blip r:embed="rId3"/>
          <a:stretch>
            <a:fillRect/>
          </a:stretch>
        </p:blipFill>
        <p:spPr>
          <a:xfrm>
            <a:off x="6995795" y="1187450"/>
            <a:ext cx="1760220" cy="2295525"/>
          </a:xfrm>
        </p:spPr>
      </p:pic>
      <p:pic>
        <p:nvPicPr>
          <p:cNvPr id="10" name="内容占位符 9" descr="图片5"/>
          <p:cNvPicPr>
            <a:picLocks noGrp="1" noChangeAspect="1"/>
          </p:cNvPicPr>
          <p:nvPr>
            <p:ph sz="quarter" idx="14"/>
            <p:custDataLst>
              <p:tags r:id="rId4"/>
            </p:custDataLst>
          </p:nvPr>
        </p:nvPicPr>
        <p:blipFill>
          <a:blip r:embed="rId5"/>
          <a:stretch>
            <a:fillRect/>
          </a:stretch>
        </p:blipFill>
        <p:spPr>
          <a:xfrm>
            <a:off x="8822055" y="1187450"/>
            <a:ext cx="3001010" cy="2295525"/>
          </a:xfrm>
        </p:spPr>
      </p:pic>
      <p:sp>
        <p:nvSpPr>
          <p:cNvPr id="3" name="文本占位符 2"/>
          <p:cNvSpPr>
            <a:spLocks noGrp="1"/>
          </p:cNvSpPr>
          <p:nvPr>
            <p:ph type="body" sz="quarter" idx="16"/>
            <p:custDataLst>
              <p:tags r:id="rId6"/>
            </p:custDataLst>
          </p:nvPr>
        </p:nvSpPr>
        <p:spPr>
          <a:xfrm>
            <a:off x="465455" y="846455"/>
            <a:ext cx="6158230" cy="5427345"/>
          </a:xfrm>
        </p:spPr>
        <p:txBody>
          <a:bodyPr>
            <a:noAutofit/>
          </a:bodyPr>
          <a:lstStyle/>
          <a:p>
            <a:pPr marL="0" indent="0" algn="just">
              <a:buNone/>
            </a:pPr>
            <a:r>
              <a:rPr lang="en-US" sz="2000" b="1">
                <a:solidFill>
                  <a:schemeClr val="accent1">
                    <a:lumMod val="50000"/>
                  </a:schemeClr>
                </a:solidFill>
                <a:latin typeface="Times New Roman" panose="02020603050405020304" pitchFamily="18" charset="0"/>
                <a:cs typeface="Times New Roman" panose="02020603050405020304" pitchFamily="18" charset="0"/>
                <a:sym typeface="+mn-ea"/>
              </a:rPr>
              <a:t>MATERIALS USED </a:t>
            </a:r>
            <a:endParaRPr lang="en-US" sz="2000" b="1">
              <a:solidFill>
                <a:schemeClr val="accent1">
                  <a:lumMod val="50000"/>
                </a:schemeClr>
              </a:solidFill>
              <a:latin typeface="Times New Roman" panose="02020603050405020304" pitchFamily="18" charset="0"/>
              <a:cs typeface="Times New Roman" panose="02020603050405020304" pitchFamily="18" charset="0"/>
            </a:endParaRPr>
          </a:p>
          <a:p>
            <a:pPr algn="just"/>
            <a:r>
              <a:rPr lang="en-US" sz="2000" b="1" u="sng">
                <a:latin typeface="Times New Roman" panose="02020603050405020304" pitchFamily="18" charset="0"/>
                <a:cs typeface="Times New Roman" panose="02020603050405020304" pitchFamily="18" charset="0"/>
                <a:sym typeface="+mn-ea"/>
              </a:rPr>
              <a:t>API</a:t>
            </a:r>
            <a:r>
              <a:rPr lang="en-US" sz="2000" b="1">
                <a:latin typeface="Times New Roman" panose="02020603050405020304" pitchFamily="18" charset="0"/>
                <a:cs typeface="Times New Roman" panose="02020603050405020304" pitchFamily="18" charset="0"/>
                <a:sym typeface="+mn-ea"/>
              </a:rPr>
              <a:t> : Metformin HCL</a:t>
            </a:r>
            <a:endParaRPr lang="en-US" sz="2000" b="1">
              <a:latin typeface="Times New Roman" panose="02020603050405020304" pitchFamily="18" charset="0"/>
              <a:cs typeface="Times New Roman" panose="02020603050405020304" pitchFamily="18" charset="0"/>
            </a:endParaRPr>
          </a:p>
          <a:p>
            <a:pPr algn="just"/>
            <a:r>
              <a:rPr lang="en-US" sz="2000" b="1" u="sng">
                <a:latin typeface="Times New Roman" panose="02020603050405020304" pitchFamily="18" charset="0"/>
                <a:cs typeface="Times New Roman" panose="02020603050405020304" pitchFamily="18" charset="0"/>
                <a:sym typeface="+mn-ea"/>
              </a:rPr>
              <a:t>OIL</a:t>
            </a:r>
            <a:r>
              <a:rPr lang="en-US" sz="2000" b="1">
                <a:latin typeface="Times New Roman" panose="02020603050405020304" pitchFamily="18" charset="0"/>
                <a:cs typeface="Times New Roman" panose="02020603050405020304" pitchFamily="18" charset="0"/>
                <a:sym typeface="+mn-ea"/>
              </a:rPr>
              <a:t> : Linseed oil, lemon oil .</a:t>
            </a:r>
            <a:endParaRPr lang="en-US" sz="2000" b="1">
              <a:latin typeface="Times New Roman" panose="02020603050405020304" pitchFamily="18" charset="0"/>
              <a:cs typeface="Times New Roman" panose="02020603050405020304" pitchFamily="18" charset="0"/>
            </a:endParaRPr>
          </a:p>
          <a:p>
            <a:pPr algn="just"/>
            <a:r>
              <a:rPr lang="en-US" sz="2000" b="1" u="sng">
                <a:latin typeface="Times New Roman" panose="02020603050405020304" pitchFamily="18" charset="0"/>
                <a:cs typeface="Times New Roman" panose="02020603050405020304" pitchFamily="18" charset="0"/>
                <a:sym typeface="+mn-ea"/>
              </a:rPr>
              <a:t>SURFACTANT</a:t>
            </a:r>
            <a:r>
              <a:rPr lang="en-US" sz="2000" b="1">
                <a:latin typeface="Times New Roman" panose="02020603050405020304" pitchFamily="18" charset="0"/>
                <a:cs typeface="Times New Roman" panose="02020603050405020304" pitchFamily="18" charset="0"/>
                <a:sym typeface="+mn-ea"/>
              </a:rPr>
              <a:t> : Tween 80, span 20, span 80 .</a:t>
            </a:r>
            <a:endParaRPr lang="en-US" sz="2000" b="1">
              <a:latin typeface="Times New Roman" panose="02020603050405020304" pitchFamily="18" charset="0"/>
              <a:cs typeface="Times New Roman" panose="02020603050405020304" pitchFamily="18" charset="0"/>
            </a:endParaRPr>
          </a:p>
          <a:p>
            <a:pPr algn="just"/>
            <a:r>
              <a:rPr lang="en-US" sz="2000" b="1" u="sng">
                <a:latin typeface="Times New Roman" panose="02020603050405020304" pitchFamily="18" charset="0"/>
                <a:cs typeface="Times New Roman" panose="02020603050405020304" pitchFamily="18" charset="0"/>
                <a:sym typeface="+mn-ea"/>
              </a:rPr>
              <a:t>CO SURFACTANT</a:t>
            </a:r>
            <a:r>
              <a:rPr lang="en-US" sz="2000" b="1">
                <a:latin typeface="Times New Roman" panose="02020603050405020304" pitchFamily="18" charset="0"/>
                <a:cs typeface="Times New Roman" panose="02020603050405020304" pitchFamily="18" charset="0"/>
                <a:sym typeface="+mn-ea"/>
              </a:rPr>
              <a:t> : Polyethylene glycol, propylene glycol .</a:t>
            </a:r>
            <a:endParaRPr lang="en-US" sz="2000" b="1">
              <a:latin typeface="Times New Roman" panose="02020603050405020304" pitchFamily="18" charset="0"/>
              <a:cs typeface="Times New Roman" panose="02020603050405020304" pitchFamily="18" charset="0"/>
            </a:endParaRPr>
          </a:p>
          <a:p>
            <a:pPr algn="just"/>
            <a:r>
              <a:rPr lang="en-US" sz="2000" b="1" u="sng">
                <a:latin typeface="Times New Roman" panose="02020603050405020304" pitchFamily="18" charset="0"/>
                <a:cs typeface="Times New Roman" panose="02020603050405020304" pitchFamily="18" charset="0"/>
                <a:sym typeface="+mn-ea"/>
              </a:rPr>
              <a:t>GELLING AGENT</a:t>
            </a:r>
            <a:r>
              <a:rPr lang="en-US" sz="2000" b="1">
                <a:latin typeface="Times New Roman" panose="02020603050405020304" pitchFamily="18" charset="0"/>
                <a:cs typeface="Times New Roman" panose="02020603050405020304" pitchFamily="18" charset="0"/>
                <a:sym typeface="+mn-ea"/>
              </a:rPr>
              <a:t> : HPMC.</a:t>
            </a:r>
            <a:endParaRPr lang="en-US" sz="2000" b="1">
              <a:latin typeface="Times New Roman" panose="02020603050405020304" pitchFamily="18" charset="0"/>
              <a:cs typeface="Times New Roman" panose="02020603050405020304" pitchFamily="18" charset="0"/>
            </a:endParaRPr>
          </a:p>
          <a:p>
            <a:pPr algn="just"/>
            <a:r>
              <a:rPr lang="en-US" sz="2000" b="1" u="sng">
                <a:latin typeface="Times New Roman" panose="02020603050405020304" pitchFamily="18" charset="0"/>
                <a:cs typeface="Times New Roman" panose="02020603050405020304" pitchFamily="18" charset="0"/>
                <a:sym typeface="+mn-ea"/>
              </a:rPr>
              <a:t>HUMECTANT</a:t>
            </a:r>
            <a:r>
              <a:rPr lang="en-US" sz="2000" b="1">
                <a:latin typeface="Times New Roman" panose="02020603050405020304" pitchFamily="18" charset="0"/>
                <a:cs typeface="Times New Roman" panose="02020603050405020304" pitchFamily="18" charset="0"/>
                <a:sym typeface="+mn-ea"/>
              </a:rPr>
              <a:t> : Glycerine</a:t>
            </a:r>
            <a:endParaRPr lang="en-US" sz="2000" b="1">
              <a:latin typeface="Times New Roman" panose="02020603050405020304" pitchFamily="18" charset="0"/>
              <a:cs typeface="Times New Roman" panose="02020603050405020304" pitchFamily="18" charset="0"/>
            </a:endParaRPr>
          </a:p>
          <a:p>
            <a:pPr algn="just"/>
            <a:r>
              <a:rPr lang="en-US" sz="2000" b="1" u="sng">
                <a:latin typeface="Times New Roman" panose="02020603050405020304" pitchFamily="18" charset="0"/>
                <a:cs typeface="Times New Roman" panose="02020603050405020304" pitchFamily="18" charset="0"/>
                <a:sym typeface="+mn-ea"/>
              </a:rPr>
              <a:t>VEHICLES</a:t>
            </a:r>
            <a:r>
              <a:rPr lang="en-US" sz="2000" b="1">
                <a:latin typeface="Times New Roman" panose="02020603050405020304" pitchFamily="18" charset="0"/>
                <a:cs typeface="Times New Roman" panose="02020603050405020304" pitchFamily="18" charset="0"/>
                <a:sym typeface="+mn-ea"/>
              </a:rPr>
              <a:t> : Distilled water.</a:t>
            </a:r>
            <a:endParaRPr lang="en-US" sz="2000" b="1">
              <a:latin typeface="Times New Roman" panose="02020603050405020304" pitchFamily="18" charset="0"/>
              <a:cs typeface="Times New Roman" panose="02020603050405020304" pitchFamily="18" charset="0"/>
            </a:endParaRPr>
          </a:p>
          <a:p>
            <a:pPr algn="just"/>
            <a:r>
              <a:rPr lang="en-US" sz="2000" b="1" u="sng">
                <a:latin typeface="Times New Roman" panose="02020603050405020304" pitchFamily="18" charset="0"/>
                <a:cs typeface="Times New Roman" panose="02020603050405020304" pitchFamily="18" charset="0"/>
                <a:sym typeface="+mn-ea"/>
              </a:rPr>
              <a:t>OTHER PRESERVATIVES</a:t>
            </a:r>
            <a:r>
              <a:rPr lang="en-US" sz="2000" b="1">
                <a:latin typeface="Times New Roman" panose="02020603050405020304" pitchFamily="18" charset="0"/>
                <a:cs typeface="Times New Roman" panose="02020603050405020304" pitchFamily="18" charset="0"/>
                <a:sym typeface="+mn-ea"/>
              </a:rPr>
              <a:t> : Preservatives and fragnance.</a:t>
            </a:r>
            <a:endParaRPr lang="en-US" sz="2000" b="1">
              <a:latin typeface="Times New Roman" panose="02020603050405020304" pitchFamily="18" charset="0"/>
              <a:cs typeface="Times New Roman" panose="02020603050405020304" pitchFamily="18" charset="0"/>
            </a:endParaRPr>
          </a:p>
          <a:p>
            <a:pPr marL="0" indent="0">
              <a:buNone/>
            </a:pPr>
            <a:endParaRPr lang="en-US" altLang="zh-CN" sz="2000" b="1" smtClean="0">
              <a:latin typeface="Times New Roman" panose="02020603050405020304" pitchFamily="18" charset="0"/>
              <a:cs typeface="Times New Roman" panose="02020603050405020304" pitchFamily="18" charset="0"/>
            </a:endParaRPr>
          </a:p>
        </p:txBody>
      </p:sp>
    </p:spTree>
    <p:custDataLst>
      <p:tags r:id="rId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1522730" y="200025"/>
            <a:ext cx="9144000" cy="664845"/>
          </a:xfrm>
        </p:spPr>
        <p:txBody>
          <a:bodyPr>
            <a:normAutofit/>
          </a:bodyPr>
          <a:lstStyle/>
          <a:p>
            <a:r>
              <a:rPr lang="en-US" altLang="zh-CN" sz="3555" smtClean="0">
                <a:solidFill>
                  <a:srgbClr val="002060"/>
                </a:solidFill>
              </a:rPr>
              <a:t>METHODOLOGY</a:t>
            </a:r>
            <a:endParaRPr lang="en-US" altLang="zh-CN" sz="3555" smtClean="0">
              <a:solidFill>
                <a:srgbClr val="002060"/>
              </a:solidFill>
            </a:endParaRPr>
          </a:p>
        </p:txBody>
      </p:sp>
      <p:sp>
        <p:nvSpPr>
          <p:cNvPr id="2" name="Text Box 1"/>
          <p:cNvSpPr txBox="1"/>
          <p:nvPr/>
        </p:nvSpPr>
        <p:spPr>
          <a:xfrm>
            <a:off x="1029335" y="865505"/>
            <a:ext cx="10437495" cy="7299325"/>
          </a:xfrm>
          <a:prstGeom prst="rect">
            <a:avLst/>
          </a:prstGeom>
          <a:noFill/>
        </p:spPr>
        <p:txBody>
          <a:bodyPr wrap="square" rtlCol="0">
            <a:noAutofit/>
          </a:bodyPr>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sym typeface="+mn-ea"/>
              </a:rPr>
              <a:t>Identification of API </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sym typeface="+mn-ea"/>
              </a:rPr>
              <a:t>Scanning and Caliberation curve of API in solvent and in phosphate buffer at specific pH.</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sym typeface="+mn-ea"/>
              </a:rPr>
              <a:t>Identification of excipients.</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sym typeface="+mn-ea"/>
              </a:rPr>
              <a:t>Short listing oils that have no interference of absorbance of API. [ Generally between 200 to 400 nm ]</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sym typeface="+mn-ea"/>
              </a:rPr>
              <a:t>Screening of oil  among the shortlisted oils, emulsifier, and co-emulsifier on the basis of solubility study.</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sym typeface="+mn-ea"/>
              </a:rPr>
              <a:t>Selection of emulsifier, co-emulsifier, its ratio and oil .</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sym typeface="+mn-ea"/>
              </a:rPr>
              <a:t>API - Excipients compatibility study.</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sym typeface="+mn-ea"/>
              </a:rPr>
              <a:t>Formulation of microemulsion: By phase titration method for preparation of Pseudo ternary diagram.</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sym typeface="+mn-ea"/>
              </a:rPr>
              <a:t>Formulation of gel base for microemulsion. </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sym typeface="+mn-ea"/>
              </a:rPr>
              <a:t>Preparation of API loaded micro - emulsion.</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sym typeface="+mn-ea"/>
              </a:rPr>
              <a:t>Incorporation of prepared microemulsion in to gel with continous stirring to form microemulsion based gel.</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sym typeface="+mn-ea"/>
              </a:rPr>
              <a:t>Optimization of microemulsion.</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sym typeface="+mn-ea"/>
              </a:rPr>
              <a:t>Formulation and development of API loaded microemulgel using suitable design of expereinments.</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sym typeface="+mn-ea"/>
              </a:rPr>
              <a:t>EVALUATION PARAMETERS : Drug content, spreadability, pH, viscosity, etc</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endParaRPr lang="en-US" sz="2000"/>
          </a:p>
          <a:p>
            <a:pPr marL="0" indent="0" algn="just">
              <a:buFont typeface="Wingdings" panose="05000000000000000000" charset="0"/>
              <a:buNone/>
            </a:pPr>
            <a:endParaRPr lang="en-US" sz="2000"/>
          </a:p>
          <a:p>
            <a:pPr algn="just">
              <a:buFont typeface="Wingdings" panose="05000000000000000000" charset="0"/>
              <a:buChar char="ü"/>
            </a:pPr>
            <a:endParaRPr lang="en-US" sz="2000"/>
          </a:p>
          <a:p>
            <a:endParaRPr lang="en-US" sz="2000"/>
          </a:p>
        </p:txBody>
      </p:sp>
      <p:sp>
        <p:nvSpPr>
          <p:cNvPr id="4" name="Content Placeholder 3"/>
          <p:cNvSpPr/>
          <p:nvPr>
            <p:ph sz="quarter" idx="13"/>
          </p:nvPr>
        </p:nvSpPr>
        <p:spPr/>
        <p:txBody>
          <a:bodyPr/>
          <a:p>
            <a:endParaRPr lang="en-US"/>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23825"/>
            <a:ext cx="9144000" cy="664845"/>
          </a:xfrm>
        </p:spPr>
        <p:txBody>
          <a:bodyPr>
            <a:normAutofit/>
          </a:bodyPr>
          <a:p>
            <a:r>
              <a:rPr lang="en-US" sz="3555">
                <a:solidFill>
                  <a:srgbClr val="002060"/>
                </a:solidFill>
                <a:latin typeface="Times New Roman" panose="02020603050405020304" pitchFamily="18" charset="0"/>
                <a:cs typeface="Times New Roman" panose="02020603050405020304" pitchFamily="18" charset="0"/>
              </a:rPr>
              <a:t>UV ESTIMATION OF METFORMIN</a:t>
            </a:r>
            <a:endParaRPr lang="en-US" sz="3555">
              <a:solidFill>
                <a:srgbClr val="002060"/>
              </a:solidFill>
              <a:latin typeface="Times New Roman" panose="02020603050405020304" pitchFamily="18" charset="0"/>
              <a:cs typeface="Times New Roman" panose="02020603050405020304" pitchFamily="18" charset="0"/>
            </a:endParaRPr>
          </a:p>
        </p:txBody>
      </p:sp>
      <p:graphicFrame>
        <p:nvGraphicFramePr>
          <p:cNvPr id="4" name="Table 3"/>
          <p:cNvGraphicFramePr/>
          <p:nvPr/>
        </p:nvGraphicFramePr>
        <p:xfrm>
          <a:off x="633730" y="1125220"/>
          <a:ext cx="6208395" cy="4914265"/>
        </p:xfrm>
        <a:graphic>
          <a:graphicData uri="http://schemas.openxmlformats.org/drawingml/2006/table">
            <a:tbl>
              <a:tblPr firstRow="1" bandRow="1">
                <a:tableStyleId>{5C22544A-7EE6-4342-B048-85BDC9FD1C3A}</a:tableStyleId>
              </a:tblPr>
              <a:tblGrid>
                <a:gridCol w="2069465"/>
                <a:gridCol w="2069465"/>
                <a:gridCol w="2069465"/>
              </a:tblGrid>
              <a:tr h="830580">
                <a:tc>
                  <a:txBody>
                    <a:bodyPr/>
                    <a:p>
                      <a:pPr algn="ctr">
                        <a:buNone/>
                      </a:pPr>
                      <a:r>
                        <a:rPr lang="en-IN" altLang="en-US" sz="2400">
                          <a:latin typeface="Times New Roman" panose="02020603050405020304" pitchFamily="18" charset="0"/>
                          <a:cs typeface="Times New Roman" panose="02020603050405020304" pitchFamily="18" charset="0"/>
                        </a:rPr>
                        <a:t>SL</a:t>
                      </a:r>
                      <a:endParaRPr lang="en-IN" altLang="en-US" sz="2400">
                        <a:latin typeface="Times New Roman" panose="02020603050405020304" pitchFamily="18" charset="0"/>
                        <a:cs typeface="Times New Roman" panose="02020603050405020304" pitchFamily="18" charset="0"/>
                      </a:endParaRPr>
                    </a:p>
                    <a:p>
                      <a:pPr algn="ctr">
                        <a:buNone/>
                      </a:pPr>
                      <a:r>
                        <a:rPr lang="en-IN" altLang="en-US" sz="2400">
                          <a:latin typeface="Times New Roman" panose="02020603050405020304" pitchFamily="18" charset="0"/>
                          <a:cs typeface="Times New Roman" panose="02020603050405020304" pitchFamily="18" charset="0"/>
                        </a:rPr>
                        <a:t>NO</a:t>
                      </a:r>
                      <a:endParaRPr lang="en-IN" alt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Concentrati</a:t>
                      </a:r>
                      <a:r>
                        <a:rPr lang="en-US" altLang="en-IN" sz="2400">
                          <a:latin typeface="Times New Roman" panose="02020603050405020304" pitchFamily="18" charset="0"/>
                          <a:cs typeface="Times New Roman" panose="02020603050405020304" pitchFamily="18" charset="0"/>
                        </a:rPr>
                        <a:t>o</a:t>
                      </a:r>
                      <a:r>
                        <a:rPr lang="en-IN" altLang="en-US" sz="2400">
                          <a:latin typeface="Times New Roman" panose="02020603050405020304" pitchFamily="18" charset="0"/>
                          <a:cs typeface="Times New Roman" panose="02020603050405020304" pitchFamily="18" charset="0"/>
                        </a:rPr>
                        <a:t>n</a:t>
                      </a:r>
                      <a:endParaRPr lang="en-IN" alt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Absorbance</a:t>
                      </a:r>
                      <a:endParaRPr lang="en-IN" altLang="en-US" sz="2400">
                        <a:latin typeface="Times New Roman" panose="02020603050405020304" pitchFamily="18" charset="0"/>
                        <a:cs typeface="Times New Roman" panose="02020603050405020304" pitchFamily="18" charset="0"/>
                      </a:endParaRPr>
                    </a:p>
                    <a:p>
                      <a:pPr algn="ctr">
                        <a:buNone/>
                      </a:pPr>
                      <a:r>
                        <a:rPr lang="en-IN" altLang="en-US" sz="2400">
                          <a:latin typeface="Times New Roman" panose="02020603050405020304" pitchFamily="18" charset="0"/>
                          <a:cs typeface="Times New Roman" panose="02020603050405020304" pitchFamily="18" charset="0"/>
                        </a:rPr>
                        <a:t>[nm]</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80085">
                <a:tc>
                  <a:txBody>
                    <a:bodyPr/>
                    <a:p>
                      <a:pPr algn="ctr">
                        <a:buNone/>
                      </a:pPr>
                      <a:r>
                        <a:rPr lang="en-IN" altLang="en-US" sz="2400">
                          <a:latin typeface="Times New Roman" panose="02020603050405020304" pitchFamily="18" charset="0"/>
                          <a:cs typeface="Times New Roman" panose="02020603050405020304" pitchFamily="18" charset="0"/>
                        </a:rPr>
                        <a:t>1</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0.2</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0.164</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81355">
                <a:tc>
                  <a:txBody>
                    <a:bodyPr/>
                    <a:p>
                      <a:pPr algn="ctr">
                        <a:buNone/>
                      </a:pPr>
                      <a:r>
                        <a:rPr lang="en-IN" altLang="en-US" sz="2400">
                          <a:latin typeface="Times New Roman" panose="02020603050405020304" pitchFamily="18" charset="0"/>
                          <a:cs typeface="Times New Roman" panose="02020603050405020304" pitchFamily="18" charset="0"/>
                        </a:rPr>
                        <a:t>2</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0.4</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0.283</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80085">
                <a:tc>
                  <a:txBody>
                    <a:bodyPr/>
                    <a:p>
                      <a:pPr algn="ctr">
                        <a:buNone/>
                      </a:pPr>
                      <a:r>
                        <a:rPr lang="en-IN" altLang="en-US" sz="2400">
                          <a:latin typeface="Times New Roman" panose="02020603050405020304" pitchFamily="18" charset="0"/>
                          <a:cs typeface="Times New Roman" panose="02020603050405020304" pitchFamily="18" charset="0"/>
                        </a:rPr>
                        <a:t>3</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0.6</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0.459</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80720">
                <a:tc>
                  <a:txBody>
                    <a:bodyPr/>
                    <a:p>
                      <a:pPr algn="ctr">
                        <a:buNone/>
                      </a:pPr>
                      <a:r>
                        <a:rPr lang="en-IN" altLang="en-US" sz="2400">
                          <a:latin typeface="Times New Roman" panose="02020603050405020304" pitchFamily="18" charset="0"/>
                          <a:cs typeface="Times New Roman" panose="02020603050405020304" pitchFamily="18" charset="0"/>
                        </a:rPr>
                        <a:t>4</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0.8</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0.643</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80720">
                <a:tc>
                  <a:txBody>
                    <a:bodyPr/>
                    <a:p>
                      <a:pPr algn="ctr">
                        <a:buNone/>
                      </a:pPr>
                      <a:r>
                        <a:rPr lang="en-IN" altLang="en-US" sz="2400">
                          <a:latin typeface="Times New Roman" panose="02020603050405020304" pitchFamily="18" charset="0"/>
                          <a:cs typeface="Times New Roman" panose="02020603050405020304" pitchFamily="18" charset="0"/>
                        </a:rPr>
                        <a:t>5</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1</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0.709</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80720">
                <a:tc>
                  <a:txBody>
                    <a:bodyPr/>
                    <a:p>
                      <a:pPr algn="ctr">
                        <a:buNone/>
                      </a:pPr>
                      <a:r>
                        <a:rPr lang="en-IN" altLang="en-US" sz="2400">
                          <a:latin typeface="Times New Roman" panose="02020603050405020304" pitchFamily="18" charset="0"/>
                          <a:cs typeface="Times New Roman" panose="02020603050405020304" pitchFamily="18" charset="0"/>
                        </a:rPr>
                        <a:t>6</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1.2</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0.845</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graphicFrame>
        <p:nvGraphicFramePr>
          <p:cNvPr id="1027" name="Chart 1"/>
          <p:cNvGraphicFramePr/>
          <p:nvPr>
            <p:ph sz="half" idx="2"/>
          </p:nvPr>
        </p:nvGraphicFramePr>
        <p:xfrm>
          <a:off x="6929755" y="1125220"/>
          <a:ext cx="4740275" cy="49136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sz="3555">
                <a:solidFill>
                  <a:srgbClr val="002060"/>
                </a:solidFill>
                <a:latin typeface="Times New Roman" panose="02020603050405020304" pitchFamily="18" charset="0"/>
                <a:cs typeface="Times New Roman" panose="02020603050405020304" pitchFamily="18" charset="0"/>
                <a:sym typeface="+mn-ea"/>
              </a:rPr>
              <a:t>FTIR OF METFORMIN</a:t>
            </a:r>
            <a:endParaRPr lang="en-IN" altLang="en-US" sz="3555">
              <a:solidFill>
                <a:srgbClr val="002060"/>
              </a:solidFill>
              <a:latin typeface="Times New Roman" panose="02020603050405020304" pitchFamily="18" charset="0"/>
              <a:cs typeface="Times New Roman" panose="02020603050405020304" pitchFamily="18" charset="0"/>
              <a:sym typeface="+mn-ea"/>
            </a:endParaRPr>
          </a:p>
        </p:txBody>
      </p:sp>
      <p:pic>
        <p:nvPicPr>
          <p:cNvPr id="4" name="Content Placeholder 3" descr="Untitled"/>
          <p:cNvPicPr>
            <a:picLocks noChangeAspect="1"/>
          </p:cNvPicPr>
          <p:nvPr>
            <p:ph sz="half" idx="1"/>
          </p:nvPr>
        </p:nvPicPr>
        <p:blipFill>
          <a:blip r:embed="rId1"/>
          <a:stretch>
            <a:fillRect/>
          </a:stretch>
        </p:blipFill>
        <p:spPr>
          <a:xfrm>
            <a:off x="314325" y="1569085"/>
            <a:ext cx="5699760" cy="5057140"/>
          </a:xfrm>
          <a:prstGeom prst="rect">
            <a:avLst/>
          </a:prstGeom>
        </p:spPr>
      </p:pic>
      <p:graphicFrame>
        <p:nvGraphicFramePr>
          <p:cNvPr id="6" name="Content Placeholder 5"/>
          <p:cNvGraphicFramePr/>
          <p:nvPr>
            <p:ph sz="half" idx="2"/>
          </p:nvPr>
        </p:nvGraphicFramePr>
        <p:xfrm>
          <a:off x="6337935" y="295275"/>
          <a:ext cx="5283200" cy="6423025"/>
        </p:xfrm>
        <a:graphic>
          <a:graphicData uri="http://schemas.openxmlformats.org/drawingml/2006/table">
            <a:tbl>
              <a:tblPr firstRow="1" bandRow="1">
                <a:tableStyleId>{5C22544A-7EE6-4342-B048-85BDC9FD1C3A}</a:tableStyleId>
              </a:tblPr>
              <a:tblGrid>
                <a:gridCol w="2413635"/>
                <a:gridCol w="2869565"/>
              </a:tblGrid>
              <a:tr h="1091565">
                <a:tc>
                  <a:txBody>
                    <a:bodyPr/>
                    <a:p>
                      <a:pPr>
                        <a:buNone/>
                      </a:pPr>
                      <a:r>
                        <a:rPr lang="en-US" sz="2000">
                          <a:latin typeface="Times New Roman" panose="02020603050405020304" pitchFamily="18" charset="0"/>
                          <a:cs typeface="Times New Roman" panose="02020603050405020304" pitchFamily="18" charset="0"/>
                        </a:rPr>
                        <a:t>Wavenumber (cm⁻¹)</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2000">
                          <a:latin typeface="Times New Roman" panose="02020603050405020304" pitchFamily="18" charset="0"/>
                          <a:cs typeface="Times New Roman" panose="02020603050405020304" pitchFamily="18" charset="0"/>
                        </a:rPr>
                        <a:t>Functional Group or Bond</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61035">
                <a:tc>
                  <a:txBody>
                    <a:bodyPr/>
                    <a:p>
                      <a:pPr>
                        <a:buNone/>
                      </a:pPr>
                      <a:r>
                        <a:rPr lang="en-US" sz="2000">
                          <a:latin typeface="Times New Roman" panose="02020603050405020304" pitchFamily="18" charset="0"/>
                          <a:cs typeface="Times New Roman" panose="02020603050405020304" pitchFamily="18" charset="0"/>
                        </a:rPr>
                        <a:t>3200-3600</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2000">
                          <a:latin typeface="Times New Roman" panose="02020603050405020304" pitchFamily="18" charset="0"/>
                          <a:cs typeface="Times New Roman" panose="02020603050405020304" pitchFamily="18" charset="0"/>
                        </a:rPr>
                        <a:t>O-H stretching (alcohol)</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61670">
                <a:tc>
                  <a:txBody>
                    <a:bodyPr/>
                    <a:p>
                      <a:pPr>
                        <a:buNone/>
                      </a:pPr>
                      <a:r>
                        <a:rPr lang="en-US" sz="2000">
                          <a:latin typeface="Times New Roman" panose="02020603050405020304" pitchFamily="18" charset="0"/>
                          <a:cs typeface="Times New Roman" panose="02020603050405020304" pitchFamily="18" charset="0"/>
                        </a:rPr>
                        <a:t>3100-3000</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2000">
                          <a:latin typeface="Times New Roman" panose="02020603050405020304" pitchFamily="18" charset="0"/>
                          <a:cs typeface="Times New Roman" panose="02020603050405020304" pitchFamily="18" charset="0"/>
                        </a:rPr>
                        <a:t>C-H stretching (alkanes)</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61670">
                <a:tc>
                  <a:txBody>
                    <a:bodyPr/>
                    <a:p>
                      <a:pPr>
                        <a:buNone/>
                      </a:pPr>
                      <a:r>
                        <a:rPr lang="en-US" sz="2000">
                          <a:latin typeface="Times New Roman" panose="02020603050405020304" pitchFamily="18" charset="0"/>
                          <a:cs typeface="Times New Roman" panose="02020603050405020304" pitchFamily="18" charset="0"/>
                        </a:rPr>
                        <a:t>1700-1600</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2000">
                          <a:latin typeface="Times New Roman" panose="02020603050405020304" pitchFamily="18" charset="0"/>
                          <a:cs typeface="Times New Roman" panose="02020603050405020304" pitchFamily="18" charset="0"/>
                        </a:rPr>
                        <a:t>C=O stretching (carbonyl)</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61035">
                <a:tc>
                  <a:txBody>
                    <a:bodyPr/>
                    <a:p>
                      <a:pPr>
                        <a:buNone/>
                      </a:pPr>
                      <a:r>
                        <a:rPr lang="en-US" sz="2000">
                          <a:latin typeface="Times New Roman" panose="02020603050405020304" pitchFamily="18" charset="0"/>
                          <a:cs typeface="Times New Roman" panose="02020603050405020304" pitchFamily="18" charset="0"/>
                        </a:rPr>
                        <a:t>1560-1500</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2000">
                          <a:latin typeface="Times New Roman" panose="02020603050405020304" pitchFamily="18" charset="0"/>
                          <a:cs typeface="Times New Roman" panose="02020603050405020304" pitchFamily="18" charset="0"/>
                        </a:rPr>
                        <a:t>N-H bending (amines)</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61670">
                <a:tc>
                  <a:txBody>
                    <a:bodyPr/>
                    <a:p>
                      <a:pPr>
                        <a:buNone/>
                      </a:pPr>
                      <a:r>
                        <a:rPr lang="en-US" sz="2000">
                          <a:latin typeface="Times New Roman" panose="02020603050405020304" pitchFamily="18" charset="0"/>
                          <a:cs typeface="Times New Roman" panose="02020603050405020304" pitchFamily="18" charset="0"/>
                        </a:rPr>
                        <a:t>1450</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2000">
                          <a:latin typeface="Times New Roman" panose="02020603050405020304" pitchFamily="18" charset="0"/>
                          <a:cs typeface="Times New Roman" panose="02020603050405020304" pitchFamily="18" charset="0"/>
                        </a:rPr>
                        <a:t>C-H bending (methylene)</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61670">
                <a:tc>
                  <a:txBody>
                    <a:bodyPr/>
                    <a:p>
                      <a:pPr>
                        <a:buNone/>
                      </a:pPr>
                      <a:r>
                        <a:rPr lang="en-US" sz="2000">
                          <a:latin typeface="Times New Roman" panose="02020603050405020304" pitchFamily="18" charset="0"/>
                          <a:cs typeface="Times New Roman" panose="02020603050405020304" pitchFamily="18" charset="0"/>
                        </a:rPr>
                        <a:t>1250-1100</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2000">
                          <a:latin typeface="Times New Roman" panose="02020603050405020304" pitchFamily="18" charset="0"/>
                          <a:cs typeface="Times New Roman" panose="02020603050405020304" pitchFamily="18" charset="0"/>
                        </a:rPr>
                        <a:t>C-N stretching (amines)</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701040">
                <a:tc>
                  <a:txBody>
                    <a:bodyPr/>
                    <a:p>
                      <a:pPr>
                        <a:buNone/>
                      </a:pPr>
                      <a:r>
                        <a:rPr lang="en-US" sz="2000">
                          <a:latin typeface="Times New Roman" panose="02020603050405020304" pitchFamily="18" charset="0"/>
                          <a:cs typeface="Times New Roman" panose="02020603050405020304" pitchFamily="18" charset="0"/>
                        </a:rPr>
                        <a:t>1000-900</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2000">
                          <a:latin typeface="Times New Roman" panose="02020603050405020304" pitchFamily="18" charset="0"/>
                          <a:cs typeface="Times New Roman" panose="02020603050405020304" pitchFamily="18" charset="0"/>
                        </a:rPr>
                        <a:t>C-O stretching (alcohol or ether)</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61670">
                <a:tc>
                  <a:txBody>
                    <a:bodyPr/>
                    <a:p>
                      <a:pPr>
                        <a:buNone/>
                      </a:pPr>
                      <a:r>
                        <a:rPr lang="en-US" sz="2000">
                          <a:latin typeface="Times New Roman" panose="02020603050405020304" pitchFamily="18" charset="0"/>
                          <a:cs typeface="Times New Roman" panose="02020603050405020304" pitchFamily="18" charset="0"/>
                        </a:rPr>
                        <a:t>850-750</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2000">
                          <a:latin typeface="Times New Roman" panose="02020603050405020304" pitchFamily="18" charset="0"/>
                          <a:cs typeface="Times New Roman" panose="02020603050405020304" pitchFamily="18" charset="0"/>
                        </a:rPr>
                        <a:t>C-H bending (aromatic)</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pic>
        <p:nvPicPr>
          <p:cNvPr id="100" name="Picture 99"/>
          <p:cNvPicPr/>
          <p:nvPr/>
        </p:nvPicPr>
        <p:blipFill>
          <a:blip r:embed="rId2"/>
          <a:stretch>
            <a:fillRect/>
          </a:stretch>
        </p:blipFill>
        <p:spPr>
          <a:xfrm>
            <a:off x="2922905" y="1054735"/>
            <a:ext cx="3173095" cy="2169795"/>
          </a:xfrm>
          <a:prstGeom prst="rect">
            <a:avLst/>
          </a:prstGeom>
          <a:noFill/>
          <a:ln w="9525">
            <a:noFill/>
          </a:ln>
        </p:spPr>
      </p:pic>
      <p:sp>
        <p:nvSpPr>
          <p:cNvPr id="3" name="Text Box 2"/>
          <p:cNvSpPr txBox="1"/>
          <p:nvPr/>
        </p:nvSpPr>
        <p:spPr>
          <a:xfrm>
            <a:off x="5307330" y="4902200"/>
            <a:ext cx="398145" cy="802640"/>
          </a:xfrm>
          <a:prstGeom prst="rect">
            <a:avLst/>
          </a:prstGeom>
          <a:noFill/>
        </p:spPr>
        <p:txBody>
          <a:bodyPr vert="eaVert" wrap="square" rtlCol="0">
            <a:spAutoFit/>
          </a:bodyPr>
          <a:p>
            <a:r>
              <a:rPr lang="en-US" sz="1400"/>
              <a:t>C-H</a:t>
            </a:r>
            <a:endParaRPr lang="en-US" sz="1400"/>
          </a:p>
        </p:txBody>
      </p:sp>
      <p:sp>
        <p:nvSpPr>
          <p:cNvPr id="5" name="Text Box 4"/>
          <p:cNvSpPr txBox="1"/>
          <p:nvPr/>
        </p:nvSpPr>
        <p:spPr>
          <a:xfrm>
            <a:off x="4829810" y="5207000"/>
            <a:ext cx="428625" cy="680720"/>
          </a:xfrm>
          <a:prstGeom prst="rect">
            <a:avLst/>
          </a:prstGeom>
          <a:noFill/>
        </p:spPr>
        <p:txBody>
          <a:bodyPr vert="eaVert" wrap="square" rtlCol="0">
            <a:spAutoFit/>
          </a:bodyPr>
          <a:p>
            <a:r>
              <a:rPr lang="en-US" sz="1600"/>
              <a:t>C-O</a:t>
            </a:r>
            <a:endParaRPr lang="en-US" sz="1600"/>
          </a:p>
        </p:txBody>
      </p:sp>
      <p:sp>
        <p:nvSpPr>
          <p:cNvPr id="8" name="Text Box 7"/>
          <p:cNvSpPr txBox="1"/>
          <p:nvPr/>
        </p:nvSpPr>
        <p:spPr>
          <a:xfrm>
            <a:off x="4363085" y="5115560"/>
            <a:ext cx="367030" cy="751840"/>
          </a:xfrm>
          <a:prstGeom prst="rect">
            <a:avLst/>
          </a:prstGeom>
          <a:noFill/>
        </p:spPr>
        <p:txBody>
          <a:bodyPr vert="eaVert" wrap="square" rtlCol="0">
            <a:spAutoFit/>
          </a:bodyPr>
          <a:p>
            <a:r>
              <a:rPr lang="en-US" sz="1200"/>
              <a:t>C-N</a:t>
            </a:r>
            <a:endParaRPr lang="en-US" sz="1200"/>
          </a:p>
        </p:txBody>
      </p:sp>
      <p:sp>
        <p:nvSpPr>
          <p:cNvPr id="12" name="Text Box 11"/>
          <p:cNvSpPr txBox="1"/>
          <p:nvPr/>
        </p:nvSpPr>
        <p:spPr>
          <a:xfrm>
            <a:off x="3357245" y="5725160"/>
            <a:ext cx="367030" cy="548640"/>
          </a:xfrm>
          <a:prstGeom prst="rect">
            <a:avLst/>
          </a:prstGeom>
          <a:noFill/>
        </p:spPr>
        <p:txBody>
          <a:bodyPr vert="eaVert" wrap="square" rtlCol="0">
            <a:spAutoFit/>
          </a:bodyPr>
          <a:p>
            <a:r>
              <a:rPr lang="en-US" sz="1200"/>
              <a:t>N-H</a:t>
            </a:r>
            <a:endParaRPr lang="en-US" sz="1200"/>
          </a:p>
        </p:txBody>
      </p:sp>
      <p:sp>
        <p:nvSpPr>
          <p:cNvPr id="13" name="Text Box 12"/>
          <p:cNvSpPr txBox="1"/>
          <p:nvPr/>
        </p:nvSpPr>
        <p:spPr>
          <a:xfrm>
            <a:off x="3133090" y="4871720"/>
            <a:ext cx="367030" cy="772160"/>
          </a:xfrm>
          <a:prstGeom prst="rect">
            <a:avLst/>
          </a:prstGeom>
          <a:noFill/>
        </p:spPr>
        <p:txBody>
          <a:bodyPr vert="eaVert" wrap="square" rtlCol="0">
            <a:spAutoFit/>
          </a:bodyPr>
          <a:p>
            <a:r>
              <a:rPr lang="en-US" sz="1200"/>
              <a:t>C=O</a:t>
            </a:r>
            <a:endParaRPr lang="en-US" sz="1200"/>
          </a:p>
        </p:txBody>
      </p:sp>
      <p:sp>
        <p:nvSpPr>
          <p:cNvPr id="14" name="Text Box 13"/>
          <p:cNvSpPr txBox="1"/>
          <p:nvPr/>
        </p:nvSpPr>
        <p:spPr>
          <a:xfrm>
            <a:off x="1843405" y="4312920"/>
            <a:ext cx="367030" cy="741680"/>
          </a:xfrm>
          <a:prstGeom prst="rect">
            <a:avLst/>
          </a:prstGeom>
          <a:noFill/>
        </p:spPr>
        <p:txBody>
          <a:bodyPr vert="eaVert" wrap="square" rtlCol="0">
            <a:spAutoFit/>
          </a:bodyPr>
          <a:p>
            <a:r>
              <a:rPr lang="en-US" sz="1200"/>
              <a:t>C-H</a:t>
            </a:r>
            <a:endParaRPr lang="en-US"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56210"/>
            <a:ext cx="9144000" cy="1125220"/>
          </a:xfrm>
        </p:spPr>
        <p:txBody>
          <a:bodyPr>
            <a:normAutofit fontScale="90000"/>
          </a:bodyPr>
          <a:p>
            <a:r>
              <a:rPr lang="en-US" sz="3555">
                <a:solidFill>
                  <a:srgbClr val="002060"/>
                </a:solidFill>
                <a:latin typeface="Times New Roman" panose="02020603050405020304" pitchFamily="18" charset="0"/>
                <a:cs typeface="Times New Roman" panose="02020603050405020304" pitchFamily="18" charset="0"/>
                <a:sym typeface="+mn-ea"/>
              </a:rPr>
              <a:t>SATURATION SOLUBILITY OF DRUG, SURFCTANTS AND CO-SURFACTANTS</a:t>
            </a:r>
            <a:endParaRPr lang="en-US" sz="3555">
              <a:solidFill>
                <a:srgbClr val="002060"/>
              </a:solidFill>
              <a:latin typeface="Times New Roman" panose="02020603050405020304" pitchFamily="18" charset="0"/>
              <a:cs typeface="Times New Roman" panose="02020603050405020304" pitchFamily="18" charset="0"/>
              <a:sym typeface="+mn-ea"/>
            </a:endParaRPr>
          </a:p>
        </p:txBody>
      </p:sp>
      <p:sp>
        <p:nvSpPr>
          <p:cNvPr id="4" name="Text Box 3"/>
          <p:cNvSpPr txBox="1"/>
          <p:nvPr/>
        </p:nvSpPr>
        <p:spPr>
          <a:xfrm>
            <a:off x="1073150" y="1282065"/>
            <a:ext cx="10020935" cy="5196840"/>
          </a:xfrm>
          <a:prstGeom prst="rect">
            <a:avLst/>
          </a:prstGeom>
          <a:noFill/>
        </p:spPr>
        <p:txBody>
          <a:bodyPr wrap="square" rtlCol="0">
            <a:noAutofit/>
          </a:bodyPr>
          <a:p>
            <a:pPr marL="0" indent="0" algn="just">
              <a:lnSpc>
                <a:spcPct val="150000"/>
              </a:lnSpc>
              <a:buNone/>
            </a:pPr>
            <a:r>
              <a:rPr lang="en-US" sz="2000">
                <a:latin typeface="Times New Roman" panose="02020603050405020304" pitchFamily="18" charset="0"/>
                <a:cs typeface="Times New Roman" panose="02020603050405020304" pitchFamily="18" charset="0"/>
                <a:sym typeface="+mn-ea"/>
              </a:rPr>
              <a:t>Various natuarally occuring oils and synthetic oils were analyzed for metformin solubility to find out the best suitable oil for construction of pseudo ternary phase diagrams. To determine the ingredients needed to create microemulsions, the solubility of various surfactants and co-surfactants was also investigated.</a:t>
            </a:r>
            <a:endParaRPr lang="en-US" sz="200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a:latin typeface="Times New Roman" panose="02020603050405020304" pitchFamily="18" charset="0"/>
              <a:cs typeface="Times New Roman" panose="02020603050405020304" pitchFamily="18" charset="0"/>
            </a:endParaRPr>
          </a:p>
          <a:p>
            <a:pPr marL="0" indent="0" algn="just">
              <a:lnSpc>
                <a:spcPct val="150000"/>
              </a:lnSpc>
              <a:buNone/>
            </a:pPr>
            <a:r>
              <a:rPr lang="en-US" sz="2000">
                <a:latin typeface="Times New Roman" panose="02020603050405020304" pitchFamily="18" charset="0"/>
                <a:cs typeface="Times New Roman" panose="02020603050405020304" pitchFamily="18" charset="0"/>
                <a:sym typeface="+mn-ea"/>
              </a:rPr>
              <a:t>An excess amount of </a:t>
            </a:r>
            <a:r>
              <a:rPr lang="en-US" sz="2000" b="1">
                <a:latin typeface="Times New Roman" panose="02020603050405020304" pitchFamily="18" charset="0"/>
                <a:cs typeface="Times New Roman" panose="02020603050405020304" pitchFamily="18" charset="0"/>
                <a:sym typeface="+mn-ea"/>
              </a:rPr>
              <a:t>metformin HCL[400mg] </a:t>
            </a:r>
            <a:r>
              <a:rPr lang="en-US" sz="2000">
                <a:latin typeface="Times New Roman" panose="02020603050405020304" pitchFamily="18" charset="0"/>
                <a:cs typeface="Times New Roman" panose="02020603050405020304" pitchFamily="18" charset="0"/>
                <a:sym typeface="+mn-ea"/>
              </a:rPr>
              <a:t>was placed in stoppered capped vials containing </a:t>
            </a:r>
            <a:r>
              <a:rPr lang="en-US" sz="2000" b="1">
                <a:latin typeface="Times New Roman" panose="02020603050405020304" pitchFamily="18" charset="0"/>
                <a:cs typeface="Times New Roman" panose="02020603050405020304" pitchFamily="18" charset="0"/>
                <a:sym typeface="+mn-ea"/>
              </a:rPr>
              <a:t>3ml of vehicle thats is oil [linseed oil], surfactant [Span 20, tween 80] and co-surfactant [PEG,PG] </a:t>
            </a:r>
            <a:r>
              <a:rPr lang="en-US" sz="2000">
                <a:latin typeface="Times New Roman" panose="02020603050405020304" pitchFamily="18" charset="0"/>
                <a:cs typeface="Times New Roman" panose="02020603050405020304" pitchFamily="18" charset="0"/>
                <a:sym typeface="+mn-ea"/>
              </a:rPr>
              <a:t>with the vehicles. Then vials vials were shaken using a </a:t>
            </a:r>
            <a:r>
              <a:rPr lang="en-US" sz="2000" b="1">
                <a:latin typeface="Times New Roman" panose="02020603050405020304" pitchFamily="18" charset="0"/>
                <a:cs typeface="Times New Roman" panose="02020603050405020304" pitchFamily="18" charset="0"/>
                <a:sym typeface="+mn-ea"/>
              </a:rPr>
              <a:t>mechanical rotary shaker for 72hrs at 37</a:t>
            </a:r>
            <a:r>
              <a:rPr lang="en-US" sz="2000" b="1" baseline="30000">
                <a:latin typeface="Times New Roman" panose="02020603050405020304" pitchFamily="18" charset="0"/>
                <a:cs typeface="Times New Roman" panose="02020603050405020304" pitchFamily="18" charset="0"/>
                <a:sym typeface="+mn-ea"/>
              </a:rPr>
              <a:t>0</a:t>
            </a:r>
            <a:r>
              <a:rPr lang="en-US" sz="2000" b="1">
                <a:latin typeface="Times New Roman" panose="02020603050405020304" pitchFamily="18" charset="0"/>
                <a:cs typeface="Times New Roman" panose="02020603050405020304" pitchFamily="18" charset="0"/>
                <a:sym typeface="+mn-ea"/>
              </a:rPr>
              <a:t>C. </a:t>
            </a:r>
            <a:r>
              <a:rPr lang="en-US" sz="2000">
                <a:latin typeface="Times New Roman" panose="02020603050405020304" pitchFamily="18" charset="0"/>
                <a:cs typeface="Times New Roman" panose="02020603050405020304" pitchFamily="18" charset="0"/>
                <a:sym typeface="+mn-ea"/>
              </a:rPr>
              <a:t>After attaining equilibrium conditions,</a:t>
            </a:r>
            <a:r>
              <a:rPr lang="en-US" sz="2000" b="1">
                <a:latin typeface="Times New Roman" panose="02020603050405020304" pitchFamily="18" charset="0"/>
                <a:cs typeface="Times New Roman" panose="02020603050405020304" pitchFamily="18" charset="0"/>
                <a:sym typeface="+mn-ea"/>
              </a:rPr>
              <a:t> the vials were centrifuged at 5000rpm for 15min, </a:t>
            </a:r>
            <a:r>
              <a:rPr lang="en-US" sz="2000">
                <a:latin typeface="Times New Roman" panose="02020603050405020304" pitchFamily="18" charset="0"/>
                <a:cs typeface="Times New Roman" panose="02020603050405020304" pitchFamily="18" charset="0"/>
                <a:sym typeface="+mn-ea"/>
              </a:rPr>
              <a:t>using centrifuge to obyain a clear supernatant liquid. Then the supernatant was collected and extracted for metformin </a:t>
            </a:r>
            <a:endParaRPr lang="en-US" sz="2000"/>
          </a:p>
        </p:txBody>
      </p:sp>
      <p:pic>
        <p:nvPicPr>
          <p:cNvPr id="5" name="内容占位符 2" descr="图片3"/>
          <p:cNvPicPr>
            <a:picLocks noGrp="1" noChangeAspect="1"/>
          </p:cNvPicPr>
          <p:nvPr>
            <p:ph sz="quarter" idx="13"/>
            <p:custDataLst>
              <p:tags r:id="rId1"/>
            </p:custDataLst>
          </p:nvPr>
        </p:nvPicPr>
        <p:blipFill>
          <a:blip r:embed="rId2"/>
          <a:stretch>
            <a:fillRect/>
          </a:stretch>
        </p:blipFill>
        <p:spPr>
          <a:xfrm>
            <a:off x="10333990" y="339725"/>
            <a:ext cx="1701800" cy="86931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3" name="Content Placeholder 2"/>
          <p:cNvSpPr>
            <a:spLocks noGrp="1"/>
          </p:cNvSpPr>
          <p:nvPr>
            <p:ph idx="1"/>
          </p:nvPr>
        </p:nvSpPr>
        <p:spPr>
          <a:xfrm>
            <a:off x="669925" y="2140585"/>
            <a:ext cx="10852150" cy="1616075"/>
          </a:xfrm>
        </p:spPr>
        <p:txBody>
          <a:bodyPr>
            <a:noAutofit/>
          </a:bodyPr>
          <a:p>
            <a:pPr marL="0" indent="0" algn="ctr">
              <a:buNone/>
            </a:pPr>
            <a:r>
              <a:rPr lang="en-US" sz="3200">
                <a:solidFill>
                  <a:srgbClr val="002060"/>
                </a:solidFill>
                <a:latin typeface="Times New Roman" panose="02020603050405020304" pitchFamily="18" charset="0"/>
                <a:cs typeface="Times New Roman" panose="02020603050405020304" pitchFamily="18" charset="0"/>
              </a:rPr>
              <a:t>“FORMULATION AND EVALUATION OF TOPICAL    </a:t>
            </a:r>
            <a:r>
              <a:rPr lang="en-IN" sz="3200">
                <a:solidFill>
                  <a:srgbClr val="002060"/>
                </a:solidFill>
                <a:latin typeface="Times New Roman" panose="02020603050405020304" pitchFamily="18" charset="0"/>
                <a:cs typeface="Times New Roman" panose="02020603050405020304" pitchFamily="18" charset="0"/>
              </a:rPr>
              <a:t>MICRO</a:t>
            </a:r>
            <a:r>
              <a:rPr lang="en-US" sz="3200">
                <a:solidFill>
                  <a:srgbClr val="002060"/>
                </a:solidFill>
                <a:latin typeface="Times New Roman" panose="02020603050405020304" pitchFamily="18" charset="0"/>
                <a:cs typeface="Times New Roman" panose="02020603050405020304" pitchFamily="18" charset="0"/>
              </a:rPr>
              <a:t>EMULGEL</a:t>
            </a:r>
            <a:r>
              <a:rPr lang="en-IN" sz="3200">
                <a:solidFill>
                  <a:srgbClr val="002060"/>
                </a:solidFill>
                <a:latin typeface="Times New Roman" panose="02020603050405020304" pitchFamily="18" charset="0"/>
                <a:cs typeface="Times New Roman" panose="02020603050405020304" pitchFamily="18" charset="0"/>
              </a:rPr>
              <a:t> FOR TREATMENT OF MELASMA</a:t>
            </a:r>
            <a:r>
              <a:rPr lang="en-US" sz="3200">
                <a:solidFill>
                  <a:srgbClr val="002060"/>
                </a:solidFill>
                <a:latin typeface="Times New Roman" panose="02020603050405020304" pitchFamily="18" charset="0"/>
                <a:cs typeface="Times New Roman" panose="02020603050405020304" pitchFamily="18" charset="0"/>
              </a:rPr>
              <a:t>” </a:t>
            </a:r>
            <a:endParaRPr lang="en-US" altLang="zh-CN" sz="3200">
              <a:solidFill>
                <a:srgbClr val="002060"/>
              </a:solidFill>
              <a:highlight>
                <a:srgbClr val="00FFFF"/>
              </a:highlight>
              <a:latin typeface="Times New Roman" panose="02020603050405020304" pitchFamily="18" charset="0"/>
              <a:cs typeface="Times New Roman" panose="02020603050405020304" pitchFamily="18" charset="0"/>
            </a:endParaRPr>
          </a:p>
          <a:p>
            <a:pPr marL="0" indent="0" algn="ctr">
              <a:buNone/>
            </a:pPr>
            <a:endParaRPr lang="en-US" altLang="zh-CN" sz="3200">
              <a:solidFill>
                <a:srgbClr val="002060"/>
              </a:solidFill>
              <a:highlight>
                <a:srgbClr val="00FFFF"/>
              </a:highlight>
              <a:latin typeface="Times New Roman" panose="02020603050405020304" pitchFamily="18" charset="0"/>
              <a:cs typeface="Times New Roman" panose="02020603050405020304" pitchFamily="18" charset="0"/>
            </a:endParaRPr>
          </a:p>
        </p:txBody>
      </p:sp>
      <p:pic>
        <p:nvPicPr>
          <p:cNvPr id="9" name="内容占位符 8" descr="图片4"/>
          <p:cNvPicPr>
            <a:picLocks noGrp="1" noChangeAspect="1"/>
          </p:cNvPicPr>
          <p:nvPr>
            <p:ph sz="quarter" idx="13"/>
            <p:custDataLst>
              <p:tags r:id="rId1"/>
            </p:custDataLst>
          </p:nvPr>
        </p:nvPicPr>
        <p:blipFill>
          <a:blip r:embed="rId2"/>
          <a:stretch>
            <a:fillRect/>
          </a:stretch>
        </p:blipFill>
        <p:spPr>
          <a:xfrm>
            <a:off x="965200" y="3829685"/>
            <a:ext cx="1760220" cy="2295525"/>
          </a:xfrm>
        </p:spPr>
      </p:pic>
      <p:pic>
        <p:nvPicPr>
          <p:cNvPr id="10" name="内容占位符 9" descr="图片5"/>
          <p:cNvPicPr>
            <a:picLocks noGrp="1" noChangeAspect="1"/>
          </p:cNvPicPr>
          <p:nvPr>
            <p:ph sz="quarter" idx="14"/>
            <p:custDataLst>
              <p:tags r:id="rId3"/>
            </p:custDataLst>
          </p:nvPr>
        </p:nvPicPr>
        <p:blipFill>
          <a:blip r:embed="rId4"/>
          <a:stretch>
            <a:fillRect/>
          </a:stretch>
        </p:blipFill>
        <p:spPr>
          <a:xfrm>
            <a:off x="2846070" y="3829685"/>
            <a:ext cx="3001010" cy="2295525"/>
          </a:xfrm>
        </p:spPr>
      </p:pic>
      <p:pic>
        <p:nvPicPr>
          <p:cNvPr id="4" name="内容占位符 8" descr="图片4"/>
          <p:cNvPicPr>
            <a:picLocks noGrp="1" noChangeAspect="1"/>
          </p:cNvPicPr>
          <p:nvPr>
            <p:custDataLst>
              <p:tags r:id="rId5"/>
            </p:custDataLst>
          </p:nvPr>
        </p:nvPicPr>
        <p:blipFill>
          <a:blip r:embed="rId2"/>
          <a:stretch>
            <a:fillRect/>
          </a:stretch>
        </p:blipFill>
        <p:spPr>
          <a:xfrm>
            <a:off x="7144385" y="403225"/>
            <a:ext cx="1760220" cy="1649095"/>
          </a:xfrm>
          <a:prstGeom prst="rect">
            <a:avLst/>
          </a:prstGeom>
        </p:spPr>
      </p:pic>
      <p:pic>
        <p:nvPicPr>
          <p:cNvPr id="5" name="内容占位符 9" descr="图片5"/>
          <p:cNvPicPr>
            <a:picLocks noGrp="1" noChangeAspect="1"/>
          </p:cNvPicPr>
          <p:nvPr>
            <p:custDataLst>
              <p:tags r:id="rId6"/>
            </p:custDataLst>
          </p:nvPr>
        </p:nvPicPr>
        <p:blipFill>
          <a:blip r:embed="rId4"/>
          <a:stretch>
            <a:fillRect/>
          </a:stretch>
        </p:blipFill>
        <p:spPr>
          <a:xfrm>
            <a:off x="8971915" y="403225"/>
            <a:ext cx="3001010" cy="1648460"/>
          </a:xfrm>
          <a:prstGeom prst="rect">
            <a:avLst/>
          </a:prstGeom>
        </p:spPr>
      </p:pic>
      <p:sp>
        <p:nvSpPr>
          <p:cNvPr id="6" name="Text Box 5"/>
          <p:cNvSpPr txBox="1"/>
          <p:nvPr/>
        </p:nvSpPr>
        <p:spPr>
          <a:xfrm>
            <a:off x="1885315" y="1465580"/>
            <a:ext cx="3289300" cy="583565"/>
          </a:xfrm>
          <a:prstGeom prst="rect">
            <a:avLst/>
          </a:prstGeom>
          <a:noFill/>
        </p:spPr>
        <p:txBody>
          <a:bodyPr wrap="square" rtlCol="0">
            <a:spAutoFit/>
          </a:bodyPr>
          <a:p>
            <a:r>
              <a:rPr lang="en-US" sz="3200">
                <a:solidFill>
                  <a:srgbClr val="002060"/>
                </a:solidFill>
                <a:latin typeface="Times New Roman" panose="02020603050405020304" pitchFamily="18" charset="0"/>
                <a:cs typeface="Times New Roman" panose="02020603050405020304" pitchFamily="18" charset="0"/>
              </a:rPr>
              <a:t>TITLE :</a:t>
            </a:r>
            <a:endParaRPr lang="en-US" sz="320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254000"/>
            <a:ext cx="9144000" cy="610870"/>
          </a:xfrm>
        </p:spPr>
        <p:txBody>
          <a:bodyPr/>
          <a:p>
            <a:r>
              <a:rPr lang="en-US" sz="3200">
                <a:solidFill>
                  <a:srgbClr val="002060"/>
                </a:solidFill>
                <a:latin typeface="Times New Roman" panose="02020603050405020304" pitchFamily="18" charset="0"/>
                <a:cs typeface="Times New Roman" panose="02020603050405020304" pitchFamily="18" charset="0"/>
              </a:rPr>
              <a:t>SOLUBILITIES STUDIES</a:t>
            </a:r>
            <a:endParaRPr lang="en-US" sz="3200">
              <a:solidFill>
                <a:srgbClr val="00206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a:xfrm>
            <a:off x="1435100" y="864870"/>
            <a:ext cx="9144000" cy="900430"/>
          </a:xfrm>
        </p:spPr>
        <p:txBody>
          <a:bodyPr/>
          <a:p>
            <a:pPr marL="0" indent="0">
              <a:buNone/>
            </a:pPr>
            <a:r>
              <a:rPr lang="en-US" sz="2400" b="1">
                <a:latin typeface="Times New Roman" panose="02020603050405020304" pitchFamily="18" charset="0"/>
                <a:cs typeface="Times New Roman" panose="02020603050405020304" pitchFamily="18" charset="0"/>
              </a:rPr>
              <a:t>DATA OBTAINED</a:t>
            </a:r>
            <a:endParaRPr lang="en-US" sz="2400" b="1">
              <a:latin typeface="Times New Roman" panose="02020603050405020304" pitchFamily="18" charset="0"/>
              <a:cs typeface="Times New Roman" panose="02020603050405020304" pitchFamily="18" charset="0"/>
            </a:endParaRPr>
          </a:p>
        </p:txBody>
      </p:sp>
      <p:graphicFrame>
        <p:nvGraphicFramePr>
          <p:cNvPr id="5" name="Table 4"/>
          <p:cNvGraphicFramePr/>
          <p:nvPr/>
        </p:nvGraphicFramePr>
        <p:xfrm>
          <a:off x="1344930" y="1564640"/>
          <a:ext cx="9486900" cy="5008880"/>
        </p:xfrm>
        <a:graphic>
          <a:graphicData uri="http://schemas.openxmlformats.org/drawingml/2006/table">
            <a:tbl>
              <a:tblPr firstRow="1" bandRow="1">
                <a:tableStyleId>{5C22544A-7EE6-4342-B048-85BDC9FD1C3A}</a:tableStyleId>
              </a:tblPr>
              <a:tblGrid>
                <a:gridCol w="3162300"/>
                <a:gridCol w="3162300"/>
                <a:gridCol w="3162300"/>
              </a:tblGrid>
              <a:tr h="626110">
                <a:tc>
                  <a:txBody>
                    <a:bodyPr/>
                    <a:p>
                      <a:pPr algn="ctr">
                        <a:buNone/>
                      </a:pPr>
                      <a:r>
                        <a:rPr lang="en-US" sz="2400">
                          <a:latin typeface="Times New Roman" panose="02020603050405020304" pitchFamily="18" charset="0"/>
                          <a:cs typeface="Times New Roman" panose="02020603050405020304" pitchFamily="18" charset="0"/>
                        </a:rPr>
                        <a:t>PHASE TYPE</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EXCIPIENT</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SOLUBILITY [mg/ml]</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26110">
                <a:tc>
                  <a:txBody>
                    <a:bodyPr/>
                    <a:p>
                      <a:pPr algn="ctr">
                        <a:buNone/>
                      </a:pPr>
                      <a:r>
                        <a:rPr lang="en-US" sz="2400" b="1">
                          <a:latin typeface="Times New Roman" panose="02020603050405020304" pitchFamily="18" charset="0"/>
                          <a:cs typeface="Times New Roman" panose="02020603050405020304" pitchFamily="18" charset="0"/>
                        </a:rPr>
                        <a:t>Oil</a:t>
                      </a: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linseed oil</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0.64</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26110">
                <a:tc>
                  <a:txBody>
                    <a:bodyPr/>
                    <a:p>
                      <a:pPr algn="ctr">
                        <a:buNone/>
                      </a:pP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26110">
                <a:tc>
                  <a:txBody>
                    <a:bodyPr/>
                    <a:p>
                      <a:pPr algn="ctr">
                        <a:buNone/>
                      </a:pPr>
                      <a:r>
                        <a:rPr lang="en-US" sz="2400" b="1">
                          <a:latin typeface="Times New Roman" panose="02020603050405020304" pitchFamily="18" charset="0"/>
                          <a:cs typeface="Times New Roman" panose="02020603050405020304" pitchFamily="18" charset="0"/>
                        </a:rPr>
                        <a:t>Surfactant</a:t>
                      </a: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Span 20</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16.4</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26110">
                <a:tc>
                  <a:txBody>
                    <a:bodyPr/>
                    <a:p>
                      <a:pPr algn="ctr">
                        <a:buNone/>
                      </a:pP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Tween 80</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23.8</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26110">
                <a:tc>
                  <a:txBody>
                    <a:bodyPr/>
                    <a:p>
                      <a:pPr algn="ctr">
                        <a:buNone/>
                      </a:pP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26110">
                <a:tc>
                  <a:txBody>
                    <a:bodyPr/>
                    <a:p>
                      <a:pPr algn="ctr">
                        <a:buNone/>
                      </a:pPr>
                      <a:r>
                        <a:rPr lang="en-US" sz="2400" b="1">
                          <a:latin typeface="Times New Roman" panose="02020603050405020304" pitchFamily="18" charset="0"/>
                          <a:cs typeface="Times New Roman" panose="02020603050405020304" pitchFamily="18" charset="0"/>
                        </a:rPr>
                        <a:t>Co-surfactant</a:t>
                      </a: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PG</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10.2</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26110">
                <a:tc>
                  <a:txBody>
                    <a:bodyPr/>
                    <a:p>
                      <a:pPr algn="ctr">
                        <a:buNone/>
                      </a:pP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PEG 400</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12.7</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2485" y="155575"/>
            <a:ext cx="10722610" cy="1236345"/>
          </a:xfrm>
        </p:spPr>
        <p:txBody>
          <a:bodyPr>
            <a:normAutofit fontScale="90000"/>
          </a:bodyPr>
          <a:p>
            <a:r>
              <a:rPr lang="en-US" sz="3200">
                <a:solidFill>
                  <a:srgbClr val="002060"/>
                </a:solidFill>
                <a:latin typeface="Times New Roman" panose="02020603050405020304" pitchFamily="18" charset="0"/>
                <a:cs typeface="Times New Roman" panose="02020603050405020304" pitchFamily="18" charset="0"/>
                <a:sym typeface="+mn-ea"/>
              </a:rPr>
              <a:t>DEVELOPMENT OF PSEUDO TERNARY DIAGRAM BY USING PHASE TITRATION METHOD</a:t>
            </a:r>
            <a:endParaRPr lang="en-US" sz="3200">
              <a:solidFill>
                <a:srgbClr val="002060"/>
              </a:solidFill>
              <a:latin typeface="Times New Roman" panose="02020603050405020304" pitchFamily="18" charset="0"/>
              <a:cs typeface="Times New Roman" panose="02020603050405020304" pitchFamily="18" charset="0"/>
              <a:sym typeface="+mn-ea"/>
            </a:endParaRPr>
          </a:p>
        </p:txBody>
      </p:sp>
      <p:sp>
        <p:nvSpPr>
          <p:cNvPr id="4" name="Text Box 3"/>
          <p:cNvSpPr txBox="1"/>
          <p:nvPr/>
        </p:nvSpPr>
        <p:spPr>
          <a:xfrm>
            <a:off x="1085215" y="1652270"/>
            <a:ext cx="9899650" cy="4749165"/>
          </a:xfrm>
          <a:prstGeom prst="rect">
            <a:avLst/>
          </a:prstGeom>
          <a:noFill/>
        </p:spPr>
        <p:txBody>
          <a:bodyPr wrap="square" rtlCol="0">
            <a:noAutofit/>
          </a:bodyPr>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Linseed oil, lemon oil and olive oil was selected as oil phase from solubilities studies. Tween 80 and polyethylene glycol was selected as surfactant and co-surfacrtant respectively. Tween 80 was selected also on the basis of HLB value which is 15 and suitable for o/w formulation.</a:t>
            </a:r>
            <a:endParaRPr lang="en-US" sz="2400">
              <a:latin typeface="Times New Roman" panose="02020603050405020304" pitchFamily="18" charset="0"/>
              <a:cs typeface="Times New Roman" panose="02020603050405020304" pitchFamily="18" charset="0"/>
            </a:endParaRPr>
          </a:p>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Surfactant and Co-surfactant were mixed [Smix] in </a:t>
            </a:r>
            <a:r>
              <a:rPr lang="en-US" sz="2400" b="1">
                <a:latin typeface="Times New Roman" panose="02020603050405020304" pitchFamily="18" charset="0"/>
                <a:cs typeface="Times New Roman" panose="02020603050405020304" pitchFamily="18" charset="0"/>
                <a:sym typeface="+mn-ea"/>
              </a:rPr>
              <a:t>1:2, 2:1, 3:1 and 4:1 </a:t>
            </a:r>
            <a:r>
              <a:rPr lang="en-US" sz="2400">
                <a:latin typeface="Times New Roman" panose="02020603050405020304" pitchFamily="18" charset="0"/>
                <a:cs typeface="Times New Roman" panose="02020603050405020304" pitchFamily="18" charset="0"/>
                <a:sym typeface="+mn-ea"/>
              </a:rPr>
              <a:t>ratios. For each phase diagram, oil and Smix at specific ratio were mixed thoroughly in vortex mixer to give oil : Smix at different ratio from</a:t>
            </a:r>
            <a:r>
              <a:rPr lang="en-US" sz="2400" b="1">
                <a:latin typeface="Times New Roman" panose="02020603050405020304" pitchFamily="18" charset="0"/>
                <a:cs typeface="Times New Roman" panose="02020603050405020304" pitchFamily="18" charset="0"/>
                <a:sym typeface="+mn-ea"/>
              </a:rPr>
              <a:t> 9:1 to 1:9 ratio.</a:t>
            </a:r>
            <a:endParaRPr lang="en-US" sz="2400" b="1">
              <a:latin typeface="Times New Roman" panose="02020603050405020304" pitchFamily="18" charset="0"/>
              <a:cs typeface="Times New Roman" panose="02020603050405020304" pitchFamily="18" charset="0"/>
            </a:endParaRPr>
          </a:p>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Each mixture was titrated with water and visual observation was made</a:t>
            </a:r>
            <a:r>
              <a:rPr lang="en-US" sz="2400" b="1">
                <a:latin typeface="Times New Roman" panose="02020603050405020304" pitchFamily="18" charset="0"/>
                <a:cs typeface="Times New Roman" panose="02020603050405020304" pitchFamily="18" charset="0"/>
                <a:sym typeface="+mn-ea"/>
              </a:rPr>
              <a:t> transparent o/w microemulsion.</a:t>
            </a:r>
            <a:endParaRPr lang="en-US" sz="2400" b="1">
              <a:latin typeface="Times New Roman" panose="02020603050405020304" pitchFamily="18" charset="0"/>
              <a:cs typeface="Times New Roman" panose="02020603050405020304" pitchFamily="18" charset="0"/>
            </a:endParaRPr>
          </a:p>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End point for the titration was </a:t>
            </a:r>
            <a:r>
              <a:rPr lang="en-US" sz="2400" b="1">
                <a:latin typeface="Times New Roman" panose="02020603050405020304" pitchFamily="18" charset="0"/>
                <a:cs typeface="Times New Roman" panose="02020603050405020304" pitchFamily="18" charset="0"/>
                <a:sym typeface="+mn-ea"/>
              </a:rPr>
              <a:t>turbid appearance of mixture.</a:t>
            </a:r>
            <a:endParaRPr lang="en-US" sz="2400">
              <a:latin typeface="Times New Roman" panose="02020603050405020304" pitchFamily="18" charset="0"/>
              <a:cs typeface="Times New Roman" panose="02020603050405020304" pitchFamily="18" charset="0"/>
            </a:endParaRPr>
          </a:p>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From findings of water titration method pseudoternary phase diagram was constructed with one axis representing aqueous phase, oil and surfactant and co-surfactant</a:t>
            </a:r>
            <a:endParaRPr 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86155" y="274955"/>
            <a:ext cx="10052685" cy="819150"/>
          </a:xfrm>
        </p:spPr>
        <p:txBody>
          <a:bodyPr>
            <a:normAutofit fontScale="90000"/>
          </a:bodyPr>
          <a:p>
            <a:r>
              <a:rPr lang="en-IN" altLang="en-US" sz="3555">
                <a:solidFill>
                  <a:srgbClr val="002060"/>
                </a:solidFill>
                <a:latin typeface="Times New Roman" panose="02020603050405020304" pitchFamily="18" charset="0"/>
                <a:cs typeface="Times New Roman" panose="02020603050405020304" pitchFamily="18" charset="0"/>
                <a:sym typeface="+mn-ea"/>
              </a:rPr>
              <a:t>PHASE TITRATION TABLE FOR [1:1,</a:t>
            </a:r>
            <a:r>
              <a:rPr lang="en-US" altLang="en-IN" sz="3555">
                <a:solidFill>
                  <a:srgbClr val="002060"/>
                </a:solidFill>
                <a:latin typeface="Times New Roman" panose="02020603050405020304" pitchFamily="18" charset="0"/>
                <a:cs typeface="Times New Roman" panose="02020603050405020304" pitchFamily="18" charset="0"/>
                <a:sym typeface="+mn-ea"/>
              </a:rPr>
              <a:t> </a:t>
            </a:r>
            <a:r>
              <a:rPr lang="en-IN" altLang="en-US" sz="3555">
                <a:solidFill>
                  <a:srgbClr val="002060"/>
                </a:solidFill>
                <a:latin typeface="Times New Roman" panose="02020603050405020304" pitchFamily="18" charset="0"/>
                <a:cs typeface="Times New Roman" panose="02020603050405020304" pitchFamily="18" charset="0"/>
                <a:sym typeface="+mn-ea"/>
              </a:rPr>
              <a:t>2:1 AND 3:1]</a:t>
            </a:r>
            <a:endParaRPr lang="en-IN" altLang="en-US" sz="3555">
              <a:solidFill>
                <a:srgbClr val="002060"/>
              </a:solidFill>
              <a:latin typeface="Times New Roman" panose="02020603050405020304" pitchFamily="18" charset="0"/>
              <a:cs typeface="Times New Roman" panose="02020603050405020304" pitchFamily="18" charset="0"/>
              <a:sym typeface="+mn-ea"/>
            </a:endParaRPr>
          </a:p>
        </p:txBody>
      </p:sp>
      <p:graphicFrame>
        <p:nvGraphicFramePr>
          <p:cNvPr id="4" name="Table 3"/>
          <p:cNvGraphicFramePr/>
          <p:nvPr/>
        </p:nvGraphicFramePr>
        <p:xfrm>
          <a:off x="1127760" y="1092200"/>
          <a:ext cx="9911715" cy="5429250"/>
        </p:xfrm>
        <a:graphic>
          <a:graphicData uri="http://schemas.openxmlformats.org/drawingml/2006/table">
            <a:tbl>
              <a:tblPr firstRow="1" bandRow="1">
                <a:tableStyleId>{5C22544A-7EE6-4342-B048-85BDC9FD1C3A}</a:tableStyleId>
              </a:tblPr>
              <a:tblGrid>
                <a:gridCol w="3303905"/>
                <a:gridCol w="3303905"/>
                <a:gridCol w="3303905"/>
              </a:tblGrid>
              <a:tr h="542925">
                <a:tc>
                  <a:txBody>
                    <a:bodyPr/>
                    <a:p>
                      <a:pPr algn="ctr">
                        <a:buNone/>
                      </a:pPr>
                      <a:r>
                        <a:rPr lang="en-US" sz="2400">
                          <a:latin typeface="Times New Roman" panose="02020603050405020304" pitchFamily="18" charset="0"/>
                          <a:cs typeface="Times New Roman" panose="02020603050405020304" pitchFamily="18" charset="0"/>
                        </a:rPr>
                        <a:t>OIL : Smix</a:t>
                      </a:r>
                      <a:r>
                        <a:rPr lang="en-IN" altLang="en-US" sz="2400">
                          <a:latin typeface="Times New Roman" panose="02020603050405020304" pitchFamily="18" charset="0"/>
                          <a:cs typeface="Times New Roman" panose="02020603050405020304" pitchFamily="18" charset="0"/>
                        </a:rPr>
                        <a:t>[%]</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Smix %</a:t>
                      </a:r>
                      <a:endParaRPr lang="en-US"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Water [ Solvent </a:t>
                      </a:r>
                      <a:r>
                        <a:rPr lang="en-IN" altLang="en-US" sz="2400">
                          <a:latin typeface="Times New Roman" panose="02020603050405020304" pitchFamily="18" charset="0"/>
                          <a:cs typeface="Times New Roman" panose="02020603050405020304" pitchFamily="18" charset="0"/>
                        </a:rPr>
                        <a:t>%</a:t>
                      </a:r>
                      <a:r>
                        <a:rPr lang="en-US" sz="240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42925">
                <a:tc>
                  <a:txBody>
                    <a:bodyPr/>
                    <a:p>
                      <a:pPr algn="l">
                        <a:buNone/>
                      </a:pPr>
                      <a:r>
                        <a:rPr lang="en-IN" altLang="en-US" sz="2400">
                          <a:latin typeface="Times New Roman" panose="02020603050405020304" pitchFamily="18" charset="0"/>
                          <a:cs typeface="Times New Roman" panose="02020603050405020304" pitchFamily="18" charset="0"/>
                        </a:rPr>
                        <a:t>    </a:t>
                      </a:r>
                      <a:r>
                        <a:rPr lang="en-US" altLang="en-IN" sz="2400">
                          <a:latin typeface="Times New Roman" panose="02020603050405020304" pitchFamily="18" charset="0"/>
                          <a:cs typeface="Times New Roman" panose="02020603050405020304" pitchFamily="18" charset="0"/>
                        </a:rPr>
                        <a:t>              </a:t>
                      </a:r>
                      <a:r>
                        <a:rPr lang="en-US" altLang="en-IN" sz="2400" b="1">
                          <a:latin typeface="Times New Roman" panose="02020603050405020304" pitchFamily="18" charset="0"/>
                          <a:cs typeface="Times New Roman" panose="02020603050405020304" pitchFamily="18" charset="0"/>
                        </a:rPr>
                        <a:t> F1</a:t>
                      </a:r>
                      <a:r>
                        <a:rPr lang="en-US" altLang="en-IN" sz="2400">
                          <a:latin typeface="Times New Roman" panose="02020603050405020304" pitchFamily="18" charset="0"/>
                          <a:cs typeface="Times New Roman" panose="02020603050405020304" pitchFamily="18" charset="0"/>
                        </a:rPr>
                        <a:t> </a:t>
                      </a:r>
                      <a:r>
                        <a:rPr lang="en-IN" altLang="en-US" sz="2400">
                          <a:latin typeface="Times New Roman" panose="02020603050405020304" pitchFamily="18" charset="0"/>
                          <a:cs typeface="Times New Roman" panose="02020603050405020304" pitchFamily="18" charset="0"/>
                        </a:rPr>
                        <a:t> 10</a:t>
                      </a:r>
                      <a:endParaRPr lang="en-IN" altLang="en-US" sz="2400">
                        <a:latin typeface="Times New Roman" panose="02020603050405020304" pitchFamily="18" charset="0"/>
                        <a:cs typeface="Times New Roman" panose="02020603050405020304" pitchFamily="18" charset="0"/>
                      </a:endParaRPr>
                    </a:p>
                  </a:txBody>
                  <a:tcPr anchor="ctr" anchorCtr="0">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39</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51</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42925">
                <a:tc>
                  <a:txBody>
                    <a:bodyPr/>
                    <a:p>
                      <a:pPr algn="l">
                        <a:buNone/>
                      </a:pPr>
                      <a:r>
                        <a:rPr lang="en-US" altLang="en-IN" sz="2400">
                          <a:latin typeface="Times New Roman" panose="02020603050405020304" pitchFamily="18" charset="0"/>
                          <a:cs typeface="Times New Roman" panose="02020603050405020304" pitchFamily="18" charset="0"/>
                        </a:rPr>
                        <a:t>                  </a:t>
                      </a:r>
                      <a:r>
                        <a:rPr lang="en-US" altLang="en-IN" sz="2400" b="1">
                          <a:latin typeface="Times New Roman" panose="02020603050405020304" pitchFamily="18" charset="0"/>
                          <a:cs typeface="Times New Roman" panose="02020603050405020304" pitchFamily="18" charset="0"/>
                        </a:rPr>
                        <a:t> F2 </a:t>
                      </a:r>
                      <a:r>
                        <a:rPr lang="en-US" altLang="en-IN" sz="2400">
                          <a:latin typeface="Times New Roman" panose="02020603050405020304" pitchFamily="18" charset="0"/>
                          <a:cs typeface="Times New Roman" panose="02020603050405020304" pitchFamily="18" charset="0"/>
                        </a:rPr>
                        <a:t> </a:t>
                      </a:r>
                      <a:r>
                        <a:rPr lang="en-IN" altLang="en-US" sz="2400">
                          <a:latin typeface="Times New Roman" panose="02020603050405020304" pitchFamily="18" charset="0"/>
                          <a:cs typeface="Times New Roman" panose="02020603050405020304" pitchFamily="18" charset="0"/>
                        </a:rPr>
                        <a:t>10 </a:t>
                      </a:r>
                      <a:r>
                        <a:rPr lang="en-IN" altLang="en-US" sz="2400">
                          <a:latin typeface="Times New Roman" panose="02020603050405020304" pitchFamily="18" charset="0"/>
                          <a:cs typeface="Times New Roman" panose="02020603050405020304" pitchFamily="18" charset="0"/>
                        </a:rPr>
                        <a:t>    </a:t>
                      </a:r>
                      <a:endParaRPr lang="en-IN" altLang="en-US" sz="2400">
                        <a:latin typeface="Times New Roman" panose="02020603050405020304" pitchFamily="18" charset="0"/>
                        <a:cs typeface="Times New Roman" panose="02020603050405020304" pitchFamily="18" charset="0"/>
                      </a:endParaRPr>
                    </a:p>
                  </a:txBody>
                  <a:tcPr anchor="ctr" anchorCtr="0">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42</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48</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42925">
                <a:tc>
                  <a:txBody>
                    <a:bodyPr/>
                    <a:p>
                      <a:pPr algn="l">
                        <a:buNone/>
                      </a:pPr>
                      <a:r>
                        <a:rPr lang="en-US" altLang="en-IN" sz="2400">
                          <a:latin typeface="Times New Roman" panose="02020603050405020304" pitchFamily="18" charset="0"/>
                          <a:cs typeface="Times New Roman" panose="02020603050405020304" pitchFamily="18" charset="0"/>
                          <a:sym typeface="+mn-ea"/>
                        </a:rPr>
                        <a:t>                   </a:t>
                      </a:r>
                      <a:r>
                        <a:rPr lang="en-US" altLang="en-IN" sz="2400" b="1">
                          <a:latin typeface="Times New Roman" panose="02020603050405020304" pitchFamily="18" charset="0"/>
                          <a:cs typeface="Times New Roman" panose="02020603050405020304" pitchFamily="18" charset="0"/>
                          <a:sym typeface="+mn-ea"/>
                        </a:rPr>
                        <a:t>F3</a:t>
                      </a:r>
                      <a:r>
                        <a:rPr lang="en-US" altLang="en-IN" sz="2400">
                          <a:latin typeface="Times New Roman" panose="02020603050405020304" pitchFamily="18" charset="0"/>
                          <a:cs typeface="Times New Roman" panose="02020603050405020304" pitchFamily="18" charset="0"/>
                          <a:sym typeface="+mn-ea"/>
                        </a:rPr>
                        <a:t>  </a:t>
                      </a:r>
                      <a:r>
                        <a:rPr lang="en-IN" altLang="en-US" sz="2400">
                          <a:latin typeface="Times New Roman" panose="02020603050405020304" pitchFamily="18" charset="0"/>
                          <a:cs typeface="Times New Roman" panose="02020603050405020304" pitchFamily="18" charset="0"/>
                        </a:rPr>
                        <a:t>10</a:t>
                      </a:r>
                      <a:endParaRPr lang="en-IN" altLang="en-US" sz="2400">
                        <a:latin typeface="Times New Roman" panose="02020603050405020304" pitchFamily="18" charset="0"/>
                        <a:cs typeface="Times New Roman" panose="02020603050405020304" pitchFamily="18" charset="0"/>
                      </a:endParaRPr>
                    </a:p>
                  </a:txBody>
                  <a:tcPr anchor="ctr" anchorCtr="0">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40</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50</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42925">
                <a:tc>
                  <a:txBody>
                    <a:bodyPr/>
                    <a:p>
                      <a:pPr algn="l">
                        <a:buNone/>
                      </a:pPr>
                      <a:r>
                        <a:rPr lang="en-US" altLang="en-IN" sz="2400">
                          <a:latin typeface="Times New Roman" panose="02020603050405020304" pitchFamily="18" charset="0"/>
                          <a:cs typeface="Times New Roman" panose="02020603050405020304" pitchFamily="18" charset="0"/>
                          <a:sym typeface="+mn-ea"/>
                        </a:rPr>
                        <a:t>                  </a:t>
                      </a:r>
                      <a:r>
                        <a:rPr lang="en-US" altLang="en-IN" sz="2400" b="1">
                          <a:latin typeface="Times New Roman" panose="02020603050405020304" pitchFamily="18" charset="0"/>
                          <a:cs typeface="Times New Roman" panose="02020603050405020304" pitchFamily="18" charset="0"/>
                          <a:sym typeface="+mn-ea"/>
                        </a:rPr>
                        <a:t> F4</a:t>
                      </a:r>
                      <a:r>
                        <a:rPr lang="en-US" altLang="en-IN" sz="2400">
                          <a:latin typeface="Times New Roman" panose="02020603050405020304" pitchFamily="18" charset="0"/>
                          <a:cs typeface="Times New Roman" panose="02020603050405020304" pitchFamily="18" charset="0"/>
                          <a:sym typeface="+mn-ea"/>
                        </a:rPr>
                        <a:t>  </a:t>
                      </a:r>
                      <a:r>
                        <a:rPr lang="en-IN" altLang="en-US" sz="2400">
                          <a:latin typeface="Times New Roman" panose="02020603050405020304" pitchFamily="18" charset="0"/>
                          <a:cs typeface="Times New Roman" panose="02020603050405020304" pitchFamily="18" charset="0"/>
                        </a:rPr>
                        <a:t>10</a:t>
                      </a:r>
                      <a:endParaRPr lang="en-IN" altLang="en-US" sz="2400">
                        <a:latin typeface="Times New Roman" panose="02020603050405020304" pitchFamily="18" charset="0"/>
                        <a:cs typeface="Times New Roman" panose="02020603050405020304" pitchFamily="18" charset="0"/>
                      </a:endParaRPr>
                    </a:p>
                  </a:txBody>
                  <a:tcPr anchor="ctr" anchorCtr="0">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41</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49</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42925">
                <a:tc>
                  <a:txBody>
                    <a:bodyPr/>
                    <a:p>
                      <a:pPr algn="l">
                        <a:buNone/>
                      </a:pPr>
                      <a:r>
                        <a:rPr lang="en-US" altLang="en-IN" sz="2400">
                          <a:latin typeface="Times New Roman" panose="02020603050405020304" pitchFamily="18" charset="0"/>
                          <a:cs typeface="Times New Roman" panose="02020603050405020304" pitchFamily="18" charset="0"/>
                        </a:rPr>
                        <a:t>                   </a:t>
                      </a:r>
                      <a:r>
                        <a:rPr lang="en-US" altLang="en-IN" sz="2400" b="1">
                          <a:latin typeface="Times New Roman" panose="02020603050405020304" pitchFamily="18" charset="0"/>
                          <a:cs typeface="Times New Roman" panose="02020603050405020304" pitchFamily="18" charset="0"/>
                        </a:rPr>
                        <a:t>F5</a:t>
                      </a:r>
                      <a:r>
                        <a:rPr lang="en-US" altLang="en-IN" sz="2400">
                          <a:latin typeface="Times New Roman" panose="02020603050405020304" pitchFamily="18" charset="0"/>
                          <a:cs typeface="Times New Roman" panose="02020603050405020304" pitchFamily="18" charset="0"/>
                        </a:rPr>
                        <a:t>  </a:t>
                      </a:r>
                      <a:r>
                        <a:rPr lang="en-IN" altLang="en-US" sz="2400">
                          <a:latin typeface="Times New Roman" panose="02020603050405020304" pitchFamily="18" charset="0"/>
                          <a:cs typeface="Times New Roman" panose="02020603050405020304" pitchFamily="18" charset="0"/>
                        </a:rPr>
                        <a:t>10</a:t>
                      </a:r>
                      <a:endParaRPr lang="en-IN" altLang="en-US" sz="2400">
                        <a:latin typeface="Times New Roman" panose="02020603050405020304" pitchFamily="18" charset="0"/>
                        <a:cs typeface="Times New Roman" panose="02020603050405020304" pitchFamily="18" charset="0"/>
                      </a:endParaRPr>
                    </a:p>
                  </a:txBody>
                  <a:tcPr anchor="ctr" anchorCtr="0">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42</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48</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42925">
                <a:tc>
                  <a:txBody>
                    <a:bodyPr/>
                    <a:p>
                      <a:pPr algn="l">
                        <a:buNone/>
                      </a:pPr>
                      <a:r>
                        <a:rPr lang="en-US" altLang="en-IN" sz="2400" b="1">
                          <a:solidFill>
                            <a:srgbClr val="C00000"/>
                          </a:solidFill>
                          <a:latin typeface="Times New Roman" panose="02020603050405020304" pitchFamily="18" charset="0"/>
                          <a:cs typeface="Times New Roman" panose="02020603050405020304" pitchFamily="18" charset="0"/>
                          <a:sym typeface="+mn-ea"/>
                        </a:rPr>
                        <a:t>                   F6  </a:t>
                      </a:r>
                      <a:r>
                        <a:rPr lang="en-IN" altLang="en-US" sz="2400" b="1">
                          <a:solidFill>
                            <a:srgbClr val="C00000"/>
                          </a:solidFill>
                          <a:latin typeface="Times New Roman" panose="02020603050405020304" pitchFamily="18" charset="0"/>
                          <a:cs typeface="Times New Roman" panose="02020603050405020304" pitchFamily="18" charset="0"/>
                        </a:rPr>
                        <a:t>15</a:t>
                      </a:r>
                      <a:endParaRPr lang="en-IN" altLang="en-US" sz="2400" b="1">
                        <a:solidFill>
                          <a:srgbClr val="C00000"/>
                        </a:solidFill>
                        <a:latin typeface="Times New Roman" panose="02020603050405020304" pitchFamily="18" charset="0"/>
                        <a:cs typeface="Times New Roman" panose="02020603050405020304" pitchFamily="18" charset="0"/>
                      </a:endParaRPr>
                    </a:p>
                  </a:txBody>
                  <a:tcPr anchor="ctr" anchorCtr="0">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45</a:t>
                      </a:r>
                      <a:endParaRPr lang="en-IN" altLang="en-US" sz="2400" b="1">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42925">
                <a:tc>
                  <a:txBody>
                    <a:bodyPr/>
                    <a:p>
                      <a:pPr algn="l">
                        <a:buNone/>
                      </a:pPr>
                      <a:r>
                        <a:rPr lang="en-US" altLang="en-IN" sz="2400">
                          <a:latin typeface="Times New Roman" panose="02020603050405020304" pitchFamily="18" charset="0"/>
                          <a:cs typeface="Times New Roman" panose="02020603050405020304" pitchFamily="18" charset="0"/>
                          <a:sym typeface="+mn-ea"/>
                        </a:rPr>
                        <a:t>                  </a:t>
                      </a:r>
                      <a:r>
                        <a:rPr lang="en-US" altLang="en-IN" sz="2400" b="1">
                          <a:latin typeface="Times New Roman" panose="02020603050405020304" pitchFamily="18" charset="0"/>
                          <a:cs typeface="Times New Roman" panose="02020603050405020304" pitchFamily="18" charset="0"/>
                          <a:sym typeface="+mn-ea"/>
                        </a:rPr>
                        <a:t> F7</a:t>
                      </a:r>
                      <a:r>
                        <a:rPr lang="en-US" altLang="en-IN" sz="2400">
                          <a:latin typeface="Times New Roman" panose="02020603050405020304" pitchFamily="18" charset="0"/>
                          <a:cs typeface="Times New Roman" panose="02020603050405020304" pitchFamily="18" charset="0"/>
                          <a:sym typeface="+mn-ea"/>
                        </a:rPr>
                        <a:t>  </a:t>
                      </a:r>
                      <a:r>
                        <a:rPr lang="en-IN" altLang="en-US" sz="2400">
                          <a:latin typeface="Times New Roman" panose="02020603050405020304" pitchFamily="18" charset="0"/>
                          <a:cs typeface="Times New Roman" panose="02020603050405020304" pitchFamily="18" charset="0"/>
                        </a:rPr>
                        <a:t>10</a:t>
                      </a:r>
                      <a:endParaRPr lang="en-IN" altLang="en-US" sz="2400">
                        <a:latin typeface="Times New Roman" panose="02020603050405020304" pitchFamily="18" charset="0"/>
                        <a:cs typeface="Times New Roman" panose="02020603050405020304" pitchFamily="18" charset="0"/>
                      </a:endParaRPr>
                    </a:p>
                  </a:txBody>
                  <a:tcPr anchor="ctr" anchorCtr="0">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39</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51</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42925">
                <a:tc>
                  <a:txBody>
                    <a:bodyPr/>
                    <a:p>
                      <a:pPr algn="l">
                        <a:buNone/>
                      </a:pPr>
                      <a:r>
                        <a:rPr lang="en-US" altLang="en-IN" sz="2400" b="1">
                          <a:solidFill>
                            <a:srgbClr val="C00000"/>
                          </a:solidFill>
                          <a:latin typeface="Times New Roman" panose="02020603050405020304" pitchFamily="18" charset="0"/>
                          <a:cs typeface="Times New Roman" panose="02020603050405020304" pitchFamily="18" charset="0"/>
                        </a:rPr>
                        <a:t>                   F8  </a:t>
                      </a:r>
                      <a:r>
                        <a:rPr lang="en-IN" altLang="en-US" sz="2400" b="1">
                          <a:solidFill>
                            <a:srgbClr val="C00000"/>
                          </a:solidFill>
                          <a:latin typeface="Times New Roman" panose="02020603050405020304" pitchFamily="18" charset="0"/>
                          <a:cs typeface="Times New Roman" panose="02020603050405020304" pitchFamily="18" charset="0"/>
                        </a:rPr>
                        <a:t>10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nchor="ctr" anchorCtr="0">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50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42925">
                <a:tc>
                  <a:txBody>
                    <a:bodyPr/>
                    <a:p>
                      <a:pPr algn="l">
                        <a:buNone/>
                      </a:pPr>
                      <a:r>
                        <a:rPr lang="en-US" altLang="en-IN" sz="2400" b="1">
                          <a:solidFill>
                            <a:srgbClr val="C00000"/>
                          </a:solidFill>
                          <a:latin typeface="Times New Roman" panose="02020603050405020304" pitchFamily="18" charset="0"/>
                          <a:cs typeface="Times New Roman" panose="02020603050405020304" pitchFamily="18" charset="0"/>
                        </a:rPr>
                        <a:t>                   F9  </a:t>
                      </a:r>
                      <a:r>
                        <a:rPr lang="en-IN" altLang="en-US" sz="2400" b="1">
                          <a:solidFill>
                            <a:srgbClr val="C00000"/>
                          </a:solidFill>
                          <a:latin typeface="Times New Roman" panose="02020603050405020304" pitchFamily="18" charset="0"/>
                          <a:cs typeface="Times New Roman" panose="02020603050405020304" pitchFamily="18" charset="0"/>
                        </a:rPr>
                        <a:t>15</a:t>
                      </a:r>
                      <a:endParaRPr lang="en-IN" altLang="en-US" sz="2400" b="1">
                        <a:solidFill>
                          <a:srgbClr val="C00000"/>
                        </a:solidFill>
                        <a:latin typeface="Times New Roman" panose="02020603050405020304" pitchFamily="18" charset="0"/>
                        <a:cs typeface="Times New Roman" panose="02020603050405020304" pitchFamily="18" charset="0"/>
                      </a:endParaRPr>
                    </a:p>
                  </a:txBody>
                  <a:tcPr anchor="ctr" anchorCtr="0">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45</a:t>
                      </a:r>
                      <a:endParaRPr lang="en-IN" altLang="en-US" sz="2400" b="1">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78435"/>
            <a:ext cx="9144000" cy="741680"/>
          </a:xfrm>
        </p:spPr>
        <p:txBody>
          <a:bodyPr/>
          <a:p>
            <a:r>
              <a:rPr lang="en-IN" altLang="en-US" sz="3200">
                <a:solidFill>
                  <a:srgbClr val="002060"/>
                </a:solidFill>
                <a:latin typeface="Times New Roman" panose="02020603050405020304" pitchFamily="18" charset="0"/>
                <a:cs typeface="Times New Roman" panose="02020603050405020304" pitchFamily="18" charset="0"/>
                <a:sym typeface="+mn-ea"/>
              </a:rPr>
              <a:t>PHASE TITRATION MICROEMULSIONS</a:t>
            </a:r>
            <a:endParaRPr lang="en-IN" altLang="en-US" sz="3200">
              <a:solidFill>
                <a:srgbClr val="002060"/>
              </a:solidFill>
              <a:latin typeface="Times New Roman" panose="02020603050405020304" pitchFamily="18" charset="0"/>
              <a:cs typeface="Times New Roman" panose="02020603050405020304" pitchFamily="18" charset="0"/>
              <a:sym typeface="+mn-ea"/>
            </a:endParaRPr>
          </a:p>
        </p:txBody>
      </p:sp>
      <p:pic>
        <p:nvPicPr>
          <p:cNvPr id="4" name="Content Placeholder 3"/>
          <p:cNvPicPr>
            <a:picLocks noChangeAspect="1"/>
          </p:cNvPicPr>
          <p:nvPr>
            <p:ph sz="half" idx="1"/>
          </p:nvPr>
        </p:nvPicPr>
        <p:blipFill>
          <a:blip r:embed="rId1"/>
          <a:stretch>
            <a:fillRect/>
          </a:stretch>
        </p:blipFill>
        <p:spPr>
          <a:xfrm>
            <a:off x="643255" y="1056005"/>
            <a:ext cx="4214495" cy="4745990"/>
          </a:xfrm>
          <a:prstGeom prst="rect">
            <a:avLst/>
          </a:prstGeom>
        </p:spPr>
      </p:pic>
      <p:pic>
        <p:nvPicPr>
          <p:cNvPr id="5" name="Content Placeholder 4"/>
          <p:cNvPicPr>
            <a:picLocks noChangeAspect="1"/>
          </p:cNvPicPr>
          <p:nvPr>
            <p:ph sz="half" idx="2"/>
          </p:nvPr>
        </p:nvPicPr>
        <p:blipFill>
          <a:blip r:embed="rId2"/>
          <a:stretch>
            <a:fillRect/>
          </a:stretch>
        </p:blipFill>
        <p:spPr>
          <a:xfrm>
            <a:off x="5104130" y="981710"/>
            <a:ext cx="5772785" cy="2769235"/>
          </a:xfrm>
          <a:prstGeom prst="rect">
            <a:avLst/>
          </a:prstGeom>
        </p:spPr>
      </p:pic>
      <p:pic>
        <p:nvPicPr>
          <p:cNvPr id="6" name="Picture 5"/>
          <p:cNvPicPr>
            <a:picLocks noChangeAspect="1"/>
          </p:cNvPicPr>
          <p:nvPr/>
        </p:nvPicPr>
        <p:blipFill>
          <a:blip r:embed="rId3"/>
          <a:stretch>
            <a:fillRect/>
          </a:stretch>
        </p:blipFill>
        <p:spPr>
          <a:xfrm>
            <a:off x="5037455" y="3917950"/>
            <a:ext cx="5839460" cy="27393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351155"/>
            <a:ext cx="9144000" cy="648970"/>
          </a:xfrm>
        </p:spPr>
        <p:txBody>
          <a:bodyPr>
            <a:normAutofit/>
          </a:bodyPr>
          <a:p>
            <a:r>
              <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PSEUDO TERNARY DIAGRAM </a:t>
            </a:r>
            <a:endPar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pic>
        <p:nvPicPr>
          <p:cNvPr id="4" name="Picture 1"/>
          <p:cNvPicPr>
            <a:picLocks noChangeAspect="1"/>
          </p:cNvPicPr>
          <p:nvPr>
            <p:ph sz="half" idx="1"/>
          </p:nvPr>
        </p:nvPicPr>
        <p:blipFill>
          <a:blip r:embed="rId1"/>
          <a:stretch>
            <a:fillRect/>
          </a:stretch>
        </p:blipFill>
        <p:spPr>
          <a:xfrm>
            <a:off x="570865" y="1109980"/>
            <a:ext cx="4730750" cy="2672715"/>
          </a:xfrm>
          <a:prstGeom prst="rect">
            <a:avLst/>
          </a:prstGeom>
          <a:noFill/>
          <a:ln>
            <a:noFill/>
          </a:ln>
        </p:spPr>
      </p:pic>
      <p:pic>
        <p:nvPicPr>
          <p:cNvPr id="5" name="Picture 2"/>
          <p:cNvPicPr>
            <a:picLocks noChangeAspect="1"/>
          </p:cNvPicPr>
          <p:nvPr>
            <p:ph sz="half" idx="2"/>
          </p:nvPr>
        </p:nvPicPr>
        <p:blipFill>
          <a:blip r:embed="rId2"/>
          <a:stretch>
            <a:fillRect/>
          </a:stretch>
        </p:blipFill>
        <p:spPr>
          <a:xfrm>
            <a:off x="6632575" y="1109980"/>
            <a:ext cx="4549775" cy="2672715"/>
          </a:xfrm>
          <a:prstGeom prst="rect">
            <a:avLst/>
          </a:prstGeom>
          <a:noFill/>
          <a:ln>
            <a:noFill/>
          </a:ln>
        </p:spPr>
      </p:pic>
      <p:pic>
        <p:nvPicPr>
          <p:cNvPr id="6" name="Picture 1"/>
          <p:cNvPicPr>
            <a:picLocks noChangeAspect="1"/>
          </p:cNvPicPr>
          <p:nvPr/>
        </p:nvPicPr>
        <p:blipFill>
          <a:blip r:embed="rId3"/>
          <a:stretch>
            <a:fillRect/>
          </a:stretch>
        </p:blipFill>
        <p:spPr>
          <a:xfrm>
            <a:off x="3383915" y="3892550"/>
            <a:ext cx="4669790" cy="2706370"/>
          </a:xfrm>
          <a:prstGeom prst="rect">
            <a:avLst/>
          </a:prstGeom>
          <a:noFill/>
          <a:ln>
            <a:noFill/>
          </a:ln>
        </p:spPr>
      </p:pic>
      <p:sp>
        <p:nvSpPr>
          <p:cNvPr id="7" name="Text Box 6"/>
          <p:cNvSpPr txBox="1"/>
          <p:nvPr/>
        </p:nvSpPr>
        <p:spPr>
          <a:xfrm>
            <a:off x="2217420" y="3942080"/>
            <a:ext cx="932815" cy="368300"/>
          </a:xfrm>
          <a:prstGeom prst="rect">
            <a:avLst/>
          </a:prstGeom>
          <a:noFill/>
        </p:spPr>
        <p:txBody>
          <a:bodyPr wrap="square" rtlCol="0">
            <a:spAutoFit/>
          </a:bodyPr>
          <a:p>
            <a:r>
              <a:rPr lang="en-IN" altLang="en-US"/>
              <a:t>1:1</a:t>
            </a:r>
            <a:endParaRPr lang="en-IN" altLang="en-US"/>
          </a:p>
        </p:txBody>
      </p:sp>
      <p:sp>
        <p:nvSpPr>
          <p:cNvPr id="8" name="Text Box 7"/>
          <p:cNvSpPr txBox="1"/>
          <p:nvPr/>
        </p:nvSpPr>
        <p:spPr>
          <a:xfrm>
            <a:off x="8460740" y="4017010"/>
            <a:ext cx="2555240" cy="368300"/>
          </a:xfrm>
          <a:prstGeom prst="rect">
            <a:avLst/>
          </a:prstGeom>
          <a:noFill/>
        </p:spPr>
        <p:txBody>
          <a:bodyPr wrap="square" rtlCol="0">
            <a:spAutoFit/>
          </a:bodyPr>
          <a:p>
            <a:r>
              <a:rPr lang="en-IN" altLang="en-US"/>
              <a:t>2:1</a:t>
            </a:r>
            <a:endParaRPr lang="en-IN" altLang="en-US"/>
          </a:p>
        </p:txBody>
      </p:sp>
      <p:sp>
        <p:nvSpPr>
          <p:cNvPr id="9" name="Text Box 8"/>
          <p:cNvSpPr txBox="1"/>
          <p:nvPr/>
        </p:nvSpPr>
        <p:spPr>
          <a:xfrm>
            <a:off x="6096000" y="6402070"/>
            <a:ext cx="1394460" cy="368300"/>
          </a:xfrm>
          <a:prstGeom prst="rect">
            <a:avLst/>
          </a:prstGeom>
          <a:noFill/>
        </p:spPr>
        <p:txBody>
          <a:bodyPr wrap="square" rtlCol="0">
            <a:spAutoFit/>
          </a:bodyPr>
          <a:p>
            <a:r>
              <a:rPr lang="en-IN" altLang="en-US"/>
              <a:t>3:1</a:t>
            </a:r>
            <a:endParaRPr lang="en-I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257175"/>
            <a:ext cx="9144000" cy="878205"/>
          </a:xfrm>
        </p:spPr>
        <p:txBody>
          <a:bodyPr>
            <a:normAutofit fontScale="90000"/>
          </a:bodyPr>
          <a:p>
            <a:r>
              <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FORMULATION OF MICROEMULSION BASED GEL</a:t>
            </a:r>
            <a:endPar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sp>
        <p:nvSpPr>
          <p:cNvPr id="4" name="Text Box 3"/>
          <p:cNvSpPr txBox="1"/>
          <p:nvPr/>
        </p:nvSpPr>
        <p:spPr>
          <a:xfrm>
            <a:off x="1212215" y="1278890"/>
            <a:ext cx="9867900" cy="1045210"/>
          </a:xfrm>
          <a:prstGeom prst="rect">
            <a:avLst/>
          </a:prstGeom>
          <a:noFill/>
        </p:spPr>
        <p:txBody>
          <a:bodyPr wrap="square" rtlCol="0">
            <a:spAutoFit/>
          </a:bodyPr>
          <a:p>
            <a:pPr algn="ctr"/>
            <a:r>
              <a:rPr lang="en-US" sz="2400" b="1">
                <a:latin typeface="Times New Roman" panose="02020603050405020304" pitchFamily="18" charset="0"/>
                <a:cs typeface="Times New Roman" panose="02020603050405020304" pitchFamily="18" charset="0"/>
                <a:sym typeface="+mn-ea"/>
              </a:rPr>
              <a:t>EMULSION</a:t>
            </a:r>
            <a:endParaRPr lang="en-US" sz="2400" b="1">
              <a:latin typeface="Times New Roman" panose="02020603050405020304" pitchFamily="18" charset="0"/>
              <a:cs typeface="Times New Roman" panose="02020603050405020304" pitchFamily="18" charset="0"/>
            </a:endParaRPr>
          </a:p>
          <a:p>
            <a:pPr algn="ctr"/>
            <a:r>
              <a:rPr lang="en-US" sz="2000">
                <a:latin typeface="Times New Roman" panose="02020603050405020304" pitchFamily="18" charset="0"/>
                <a:cs typeface="Times New Roman" panose="02020603050405020304" pitchFamily="18" charset="0"/>
                <a:sym typeface="+mn-ea"/>
              </a:rPr>
              <a:t>Linseed oil + tween 80 + PEG + water [ 3:2:1ratio ]</a:t>
            </a:r>
            <a:endParaRPr lang="en-US">
              <a:latin typeface="Times New Roman" panose="02020603050405020304" pitchFamily="18" charset="0"/>
              <a:cs typeface="Times New Roman" panose="02020603050405020304" pitchFamily="18" charset="0"/>
              <a:sym typeface="+mn-ea"/>
            </a:endParaRPr>
          </a:p>
          <a:p>
            <a:pPr algn="ctr"/>
            <a:endParaRPr lang="en-US"/>
          </a:p>
        </p:txBody>
      </p:sp>
      <p:sp>
        <p:nvSpPr>
          <p:cNvPr id="11" name="Plus 10"/>
          <p:cNvSpPr/>
          <p:nvPr/>
        </p:nvSpPr>
        <p:spPr>
          <a:xfrm>
            <a:off x="5902325" y="2103755"/>
            <a:ext cx="487045" cy="327660"/>
          </a:xfrm>
          <a:prstGeom prst="mathPlu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Text Box 5"/>
          <p:cNvSpPr txBox="1"/>
          <p:nvPr/>
        </p:nvSpPr>
        <p:spPr>
          <a:xfrm>
            <a:off x="3048000" y="2431415"/>
            <a:ext cx="6096000" cy="923290"/>
          </a:xfrm>
          <a:prstGeom prst="rect">
            <a:avLst/>
          </a:prstGeom>
          <a:noFill/>
        </p:spPr>
        <p:txBody>
          <a:bodyPr wrap="square" rtlCol="0" anchor="t">
            <a:noAutofit/>
          </a:bodyPr>
          <a:p>
            <a:pPr algn="ctr"/>
            <a:r>
              <a:rPr lang="en-US" sz="2400">
                <a:sym typeface="+mn-ea"/>
              </a:rPr>
              <a:t>HPMC + Water [ soaked overnight ] </a:t>
            </a:r>
            <a:endParaRPr lang="en-US" sz="2400"/>
          </a:p>
          <a:p>
            <a:pPr algn="ctr"/>
            <a:r>
              <a:rPr lang="en-US" sz="2400" b="1">
                <a:sym typeface="+mn-ea"/>
              </a:rPr>
              <a:t>GEL BASE</a:t>
            </a:r>
            <a:endParaRPr lang="en-US" sz="2400" b="1">
              <a:sym typeface="+mn-ea"/>
            </a:endParaRPr>
          </a:p>
        </p:txBody>
      </p:sp>
      <p:sp>
        <p:nvSpPr>
          <p:cNvPr id="7" name="Text Box 6"/>
          <p:cNvSpPr txBox="1"/>
          <p:nvPr/>
        </p:nvSpPr>
        <p:spPr>
          <a:xfrm>
            <a:off x="3098165" y="3617595"/>
            <a:ext cx="6096000" cy="829945"/>
          </a:xfrm>
          <a:prstGeom prst="rect">
            <a:avLst/>
          </a:prstGeom>
          <a:noFill/>
        </p:spPr>
        <p:txBody>
          <a:bodyPr wrap="square" rtlCol="0" anchor="t">
            <a:spAutoFit/>
          </a:bodyPr>
          <a:p>
            <a:pPr algn="ctr"/>
            <a:r>
              <a:rPr lang="en-US" sz="2400">
                <a:latin typeface="Times New Roman" panose="02020603050405020304" pitchFamily="18" charset="0"/>
                <a:cs typeface="Times New Roman" panose="02020603050405020304" pitchFamily="18" charset="0"/>
                <a:sym typeface="+mn-ea"/>
              </a:rPr>
              <a:t>Mixed in 1:1 ratio Glycerine, sodium benzoate and water is added to above mixture</a:t>
            </a:r>
            <a:endParaRPr lang="en-US" sz="2400">
              <a:latin typeface="Times New Roman" panose="02020603050405020304" pitchFamily="18" charset="0"/>
              <a:cs typeface="Times New Roman" panose="02020603050405020304" pitchFamily="18" charset="0"/>
              <a:sym typeface="+mn-ea"/>
            </a:endParaRPr>
          </a:p>
        </p:txBody>
      </p:sp>
      <p:sp>
        <p:nvSpPr>
          <p:cNvPr id="9" name="Plus 8"/>
          <p:cNvSpPr/>
          <p:nvPr/>
        </p:nvSpPr>
        <p:spPr>
          <a:xfrm>
            <a:off x="5902325" y="3289935"/>
            <a:ext cx="487045" cy="327660"/>
          </a:xfrm>
          <a:prstGeom prst="mathPlu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Text Box 11"/>
          <p:cNvSpPr txBox="1"/>
          <p:nvPr/>
        </p:nvSpPr>
        <p:spPr>
          <a:xfrm>
            <a:off x="3148965" y="5030470"/>
            <a:ext cx="6045200" cy="470535"/>
          </a:xfrm>
          <a:prstGeom prst="rect">
            <a:avLst/>
          </a:prstGeom>
          <a:noFill/>
        </p:spPr>
        <p:txBody>
          <a:bodyPr wrap="square" rtlCol="0" anchor="t">
            <a:noAutofit/>
          </a:bodyPr>
          <a:p>
            <a:pPr algn="ctr"/>
            <a:r>
              <a:rPr lang="en-US" sz="2400">
                <a:latin typeface="Times New Roman" panose="02020603050405020304" pitchFamily="18" charset="0"/>
                <a:cs typeface="Times New Roman" panose="02020603050405020304" pitchFamily="18" charset="0"/>
                <a:sym typeface="+mn-ea"/>
              </a:rPr>
              <a:t>Mixture is mixed evenly by using ultra stirrer</a:t>
            </a:r>
            <a:endParaRPr lang="en-US" sz="2400">
              <a:latin typeface="Times New Roman" panose="02020603050405020304" pitchFamily="18" charset="0"/>
              <a:cs typeface="Times New Roman" panose="02020603050405020304" pitchFamily="18" charset="0"/>
              <a:sym typeface="+mn-ea"/>
            </a:endParaRPr>
          </a:p>
        </p:txBody>
      </p:sp>
      <p:sp>
        <p:nvSpPr>
          <p:cNvPr id="13" name="Text Box 12"/>
          <p:cNvSpPr txBox="1"/>
          <p:nvPr/>
        </p:nvSpPr>
        <p:spPr>
          <a:xfrm>
            <a:off x="5902325" y="4645025"/>
            <a:ext cx="544830" cy="433705"/>
          </a:xfrm>
          <a:prstGeom prst="rect">
            <a:avLst/>
          </a:prstGeom>
          <a:noFill/>
        </p:spPr>
        <p:txBody>
          <a:bodyPr wrap="square" rtlCol="0">
            <a:noAutofit/>
          </a:bodyPr>
          <a:p>
            <a:r>
              <a:rPr lang="en-US" b="1">
                <a:latin typeface="Arial" panose="020B0604020202020204" pitchFamily="34" charset="0"/>
                <a:cs typeface="Arial" panose="020B0604020202020204" pitchFamily="34" charset="0"/>
              </a:rPr>
              <a:t>↓</a:t>
            </a:r>
            <a:endParaRPr lang="en-US" b="1">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73990"/>
            <a:ext cx="9144000" cy="680720"/>
          </a:xfrm>
        </p:spPr>
        <p:txBody>
          <a:bodyPr/>
          <a:p>
            <a:r>
              <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FORMULATION </a:t>
            </a:r>
            <a:r>
              <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OF MICROEMULSIONS</a:t>
            </a:r>
            <a:endPar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graphicFrame>
        <p:nvGraphicFramePr>
          <p:cNvPr id="4" name="Table 3"/>
          <p:cNvGraphicFramePr/>
          <p:nvPr/>
        </p:nvGraphicFramePr>
        <p:xfrm>
          <a:off x="487045" y="991870"/>
          <a:ext cx="7475220" cy="5353685"/>
        </p:xfrm>
        <a:graphic>
          <a:graphicData uri="http://schemas.openxmlformats.org/drawingml/2006/table">
            <a:tbl>
              <a:tblPr firstRow="1" bandRow="1">
                <a:tableStyleId>{5C22544A-7EE6-4342-B048-85BDC9FD1C3A}</a:tableStyleId>
              </a:tblPr>
              <a:tblGrid>
                <a:gridCol w="1868805"/>
                <a:gridCol w="1868805"/>
                <a:gridCol w="1868805"/>
                <a:gridCol w="1868805"/>
              </a:tblGrid>
              <a:tr h="734060">
                <a:tc>
                  <a:txBody>
                    <a:bodyPr/>
                    <a:p>
                      <a:pPr algn="ctr">
                        <a:buNone/>
                      </a:pPr>
                      <a:r>
                        <a:rPr lang="en-US" sz="2000">
                          <a:latin typeface="Times New Roman" panose="02020603050405020304" pitchFamily="18" charset="0"/>
                          <a:cs typeface="Times New Roman" panose="02020603050405020304" pitchFamily="18" charset="0"/>
                        </a:rPr>
                        <a:t>SL NO</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INGREDIENTS</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QUANTITY</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FUNCTIONS</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47700">
                <a:tc>
                  <a:txBody>
                    <a:bodyPr/>
                    <a:p>
                      <a:pPr algn="ctr">
                        <a:buNone/>
                      </a:pPr>
                      <a:r>
                        <a:rPr lang="en-US" sz="2000">
                          <a:latin typeface="Times New Roman" panose="02020603050405020304" pitchFamily="18" charset="0"/>
                          <a:cs typeface="Times New Roman" panose="02020603050405020304" pitchFamily="18" charset="0"/>
                        </a:rPr>
                        <a:t>1</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HPMC</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0.75 g</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Gelling agent</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47700">
                <a:tc>
                  <a:txBody>
                    <a:bodyPr/>
                    <a:p>
                      <a:pPr algn="ctr">
                        <a:buNone/>
                      </a:pPr>
                      <a:r>
                        <a:rPr lang="en-US" sz="2000">
                          <a:latin typeface="Times New Roman" panose="02020603050405020304" pitchFamily="18" charset="0"/>
                          <a:cs typeface="Times New Roman" panose="02020603050405020304" pitchFamily="18" charset="0"/>
                        </a:rPr>
                        <a:t>2</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LINSEED OIL</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10 ml</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Oil</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47700">
                <a:tc>
                  <a:txBody>
                    <a:bodyPr/>
                    <a:p>
                      <a:pPr algn="ctr">
                        <a:buNone/>
                      </a:pPr>
                      <a:r>
                        <a:rPr lang="en-US" sz="2000">
                          <a:latin typeface="Times New Roman" panose="02020603050405020304" pitchFamily="18" charset="0"/>
                          <a:cs typeface="Times New Roman" panose="02020603050405020304" pitchFamily="18" charset="0"/>
                        </a:rPr>
                        <a:t>3</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TWEEN 80</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1.7 ml</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Emulsifier</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47065">
                <a:tc>
                  <a:txBody>
                    <a:bodyPr/>
                    <a:p>
                      <a:pPr algn="ctr">
                        <a:buNone/>
                      </a:pPr>
                      <a:r>
                        <a:rPr lang="en-US" sz="2000">
                          <a:latin typeface="Times New Roman" panose="02020603050405020304" pitchFamily="18" charset="0"/>
                          <a:cs typeface="Times New Roman" panose="02020603050405020304" pitchFamily="18" charset="0"/>
                        </a:rPr>
                        <a:t>4</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PEG</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1.7 ml</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Emulsifier</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47700">
                <a:tc>
                  <a:txBody>
                    <a:bodyPr/>
                    <a:p>
                      <a:pPr algn="ctr">
                        <a:buNone/>
                      </a:pPr>
                      <a:r>
                        <a:rPr lang="en-US" sz="2000">
                          <a:latin typeface="Times New Roman" panose="02020603050405020304" pitchFamily="18" charset="0"/>
                          <a:cs typeface="Times New Roman" panose="02020603050405020304" pitchFamily="18" charset="0"/>
                        </a:rPr>
                        <a:t>5</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GLYCERINE</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5 ml</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Humectant</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734060">
                <a:tc>
                  <a:txBody>
                    <a:bodyPr/>
                    <a:p>
                      <a:pPr algn="ctr">
                        <a:buNone/>
                      </a:pPr>
                      <a:r>
                        <a:rPr lang="en-US" sz="2000">
                          <a:latin typeface="Times New Roman" panose="02020603050405020304" pitchFamily="18" charset="0"/>
                          <a:cs typeface="Times New Roman" panose="02020603050405020304" pitchFamily="18" charset="0"/>
                        </a:rPr>
                        <a:t>6</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SODIUM BENZOATE</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0.6 g</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Preservative</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647700">
                <a:tc>
                  <a:txBody>
                    <a:bodyPr/>
                    <a:p>
                      <a:pPr algn="ctr">
                        <a:buNone/>
                      </a:pPr>
                      <a:r>
                        <a:rPr lang="en-US" sz="2000">
                          <a:latin typeface="Times New Roman" panose="02020603050405020304" pitchFamily="18" charset="0"/>
                          <a:cs typeface="Times New Roman" panose="02020603050405020304" pitchFamily="18" charset="0"/>
                        </a:rPr>
                        <a:t>7</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WATER</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qs </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Vehicle</a:t>
                      </a:r>
                      <a:endParaRPr 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pic>
        <p:nvPicPr>
          <p:cNvPr id="6" name="Content Placeholder 5"/>
          <p:cNvPicPr>
            <a:picLocks noChangeAspect="1"/>
          </p:cNvPicPr>
          <p:nvPr>
            <p:ph sz="half" idx="2"/>
          </p:nvPr>
        </p:nvPicPr>
        <p:blipFill>
          <a:blip r:embed="rId1"/>
          <a:stretch>
            <a:fillRect/>
          </a:stretch>
        </p:blipFill>
        <p:spPr>
          <a:xfrm>
            <a:off x="8249285" y="2104390"/>
            <a:ext cx="3364865" cy="31737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43510"/>
            <a:ext cx="9144000" cy="971550"/>
          </a:xfrm>
        </p:spPr>
        <p:txBody>
          <a:bodyPr>
            <a:normAutofit fontScale="90000"/>
          </a:bodyPr>
          <a:p>
            <a:r>
              <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RESULTS:PHYSICAL EVALUATION OF PREPARED MICROEMULSIONS</a:t>
            </a:r>
            <a:endParaRPr lang="en-IN" altLang="en-US" sz="320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a:xfrm>
            <a:off x="1522730" y="1524000"/>
            <a:ext cx="9144000" cy="3994785"/>
          </a:xfrm>
        </p:spPr>
        <p:txBody>
          <a:bodyPr>
            <a:normAutofit/>
          </a:bodyPr>
          <a:p>
            <a:pPr algn="just">
              <a:buFont typeface="Wingdings" panose="05000000000000000000" charset="0"/>
              <a:buChar char="ü"/>
            </a:pPr>
            <a:r>
              <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pH</a:t>
            </a:r>
            <a:endPar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%TRANSMITTANCE at 650nm</a:t>
            </a:r>
            <a:endPar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Viscosity</a:t>
            </a:r>
            <a:endPar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Drug content</a:t>
            </a:r>
            <a:endPar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Thermodynamic stability</a:t>
            </a:r>
            <a:endPar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endPar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marL="0" indent="0" algn="just">
              <a:buFont typeface="Wingdings" panose="05000000000000000000" charset="0"/>
              <a:buNone/>
            </a:pPr>
            <a:endParaRPr lang="en-IN" altLang="en-US" sz="28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7090" y="122555"/>
            <a:ext cx="10443845" cy="1075055"/>
          </a:xfrm>
        </p:spPr>
        <p:txBody>
          <a:bodyPr>
            <a:normAutofit fontScale="90000"/>
          </a:bodyPr>
          <a:p>
            <a:r>
              <a:rPr lang="en-IN" altLang="en-US" sz="3555">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RESULTS: EVALUATION OF PREPARED MICROEMULSION</a:t>
            </a:r>
            <a:endParaRPr lang="en-IN" altLang="en-US" sz="3555">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graphicFrame>
        <p:nvGraphicFramePr>
          <p:cNvPr id="4" name="Table 3"/>
          <p:cNvGraphicFramePr/>
          <p:nvPr/>
        </p:nvGraphicFramePr>
        <p:xfrm>
          <a:off x="988695" y="1196975"/>
          <a:ext cx="10203180" cy="5463540"/>
        </p:xfrm>
        <a:graphic>
          <a:graphicData uri="http://schemas.openxmlformats.org/drawingml/2006/table">
            <a:tbl>
              <a:tblPr firstRow="1" bandRow="1">
                <a:tableStyleId>{5C22544A-7EE6-4342-B048-85BDC9FD1C3A}</a:tableStyleId>
              </a:tblPr>
              <a:tblGrid>
                <a:gridCol w="2550795"/>
                <a:gridCol w="2550795"/>
                <a:gridCol w="2550795"/>
                <a:gridCol w="2550795"/>
              </a:tblGrid>
              <a:tr h="1005840">
                <a:tc>
                  <a:txBody>
                    <a:bodyPr/>
                    <a:p>
                      <a:pPr algn="ctr">
                        <a:buNone/>
                      </a:pPr>
                      <a:r>
                        <a:rPr lang="en-IN" altLang="en-US" sz="2400">
                          <a:latin typeface="Times New Roman" panose="02020603050405020304" pitchFamily="18" charset="0"/>
                          <a:cs typeface="Times New Roman" panose="02020603050405020304" pitchFamily="18" charset="0"/>
                        </a:rPr>
                        <a:t>FORMULATION CODE</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  PH</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US" sz="1800">
                          <a:solidFill>
                            <a:schemeClr val="bg1"/>
                          </a:solidFill>
                          <a:latin typeface="Times New Roman" panose="02020603050405020304" pitchFamily="18" charset="0"/>
                          <a:cs typeface="Times New Roman" panose="02020603050405020304" pitchFamily="18" charset="0"/>
                          <a:sym typeface="+mn-ea"/>
                        </a:rPr>
                        <a:t>% TRANSMITANCE AT 650NM</a:t>
                      </a:r>
                      <a:endParaRPr lang="en-US" sz="2400" b="1">
                        <a:solidFill>
                          <a:schemeClr val="bg1"/>
                        </a:solidFill>
                        <a:latin typeface="Times New Roman" panose="02020603050405020304" pitchFamily="18" charset="0"/>
                        <a:cs typeface="Times New Roman" panose="02020603050405020304" pitchFamily="18" charset="0"/>
                      </a:endParaRPr>
                    </a:p>
                    <a:p>
                      <a:pPr>
                        <a:buNone/>
                      </a:pP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buNone/>
                      </a:pPr>
                      <a:r>
                        <a:rPr lang="en-IN" altLang="en-US" sz="2400"/>
                        <a:t>VISCOSITY</a:t>
                      </a:r>
                      <a:endParaRPr lang="en-IN" alt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495300">
                <a:tc>
                  <a:txBody>
                    <a:bodyPr/>
                    <a:p>
                      <a:pPr algn="ctr">
                        <a:buNone/>
                      </a:pPr>
                      <a:r>
                        <a:rPr lang="en-IN" altLang="en-US" sz="2400">
                          <a:latin typeface="Times New Roman" panose="02020603050405020304" pitchFamily="18" charset="0"/>
                          <a:cs typeface="Times New Roman" panose="02020603050405020304" pitchFamily="18" charset="0"/>
                        </a:rPr>
                        <a:t>F1</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7.2</a:t>
                      </a:r>
                      <a:r>
                        <a:rPr lang="en-US" sz="2400">
                          <a:latin typeface="Arial" panose="020B0604020202020204" pitchFamily="34" charset="0"/>
                          <a:sym typeface="+mn-ea"/>
                        </a:rPr>
                        <a:t>±0.152</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82.31</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49.5</a:t>
                      </a:r>
                      <a:r>
                        <a:rPr lang="en-US" sz="2400">
                          <a:latin typeface="Arial" panose="020B0604020202020204" pitchFamily="34" charset="0"/>
                          <a:sym typeface="+mn-ea"/>
                        </a:rPr>
                        <a:t>±11</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495300">
                <a:tc>
                  <a:txBody>
                    <a:bodyPr/>
                    <a:p>
                      <a:pPr algn="ctr">
                        <a:buNone/>
                      </a:pPr>
                      <a:r>
                        <a:rPr lang="en-IN" altLang="en-US" sz="2400">
                          <a:latin typeface="Times New Roman" panose="02020603050405020304" pitchFamily="18" charset="0"/>
                          <a:cs typeface="Times New Roman" panose="02020603050405020304" pitchFamily="18" charset="0"/>
                        </a:rPr>
                        <a:t>F2</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6.8</a:t>
                      </a:r>
                      <a:r>
                        <a:rPr lang="en-US" sz="2400">
                          <a:latin typeface="Arial" panose="020B0604020202020204" pitchFamily="34" charset="0"/>
                          <a:sym typeface="+mn-ea"/>
                        </a:rPr>
                        <a:t>±0.143</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98.25</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50.1</a:t>
                      </a:r>
                      <a:r>
                        <a:rPr lang="en-US" sz="2400">
                          <a:latin typeface="Arial" panose="020B0604020202020204" pitchFamily="34" charset="0"/>
                          <a:sym typeface="+mn-ea"/>
                        </a:rPr>
                        <a:t>±10</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495300">
                <a:tc>
                  <a:txBody>
                    <a:bodyPr/>
                    <a:p>
                      <a:pPr algn="ctr">
                        <a:buNone/>
                      </a:pPr>
                      <a:r>
                        <a:rPr lang="en-IN" altLang="en-US" sz="2400">
                          <a:latin typeface="Times New Roman" panose="02020603050405020304" pitchFamily="18" charset="0"/>
                          <a:cs typeface="Times New Roman" panose="02020603050405020304" pitchFamily="18" charset="0"/>
                        </a:rPr>
                        <a:t>F3</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6.9</a:t>
                      </a:r>
                      <a:r>
                        <a:rPr lang="en-US" sz="2400">
                          <a:latin typeface="Arial" panose="020B0604020202020204" pitchFamily="34" charset="0"/>
                          <a:sym typeface="+mn-ea"/>
                        </a:rPr>
                        <a:t>±0.141</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98.19</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46.1</a:t>
                      </a:r>
                      <a:r>
                        <a:rPr lang="en-US" sz="2400">
                          <a:latin typeface="Arial" panose="020B0604020202020204" pitchFamily="34" charset="0"/>
                          <a:sym typeface="+mn-ea"/>
                        </a:rPr>
                        <a:t>±10</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495935">
                <a:tc>
                  <a:txBody>
                    <a:bodyPr/>
                    <a:p>
                      <a:pPr algn="ctr">
                        <a:buNone/>
                      </a:pPr>
                      <a:r>
                        <a:rPr lang="en-IN" altLang="en-US" sz="2400">
                          <a:latin typeface="Times New Roman" panose="02020603050405020304" pitchFamily="18" charset="0"/>
                          <a:cs typeface="Times New Roman" panose="02020603050405020304" pitchFamily="18" charset="0"/>
                        </a:rPr>
                        <a:t>F4</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7.0</a:t>
                      </a:r>
                      <a:r>
                        <a:rPr lang="en-US" sz="2400">
                          <a:latin typeface="Arial" panose="020B0604020202020204" pitchFamily="34" charset="0"/>
                          <a:sym typeface="+mn-ea"/>
                        </a:rPr>
                        <a:t>±0.150</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97.36</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60.5</a:t>
                      </a:r>
                      <a:r>
                        <a:rPr lang="en-US" sz="2400">
                          <a:latin typeface="Arial" panose="020B0604020202020204" pitchFamily="34" charset="0"/>
                          <a:sym typeface="+mn-ea"/>
                        </a:rPr>
                        <a:t>±9</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494665">
                <a:tc>
                  <a:txBody>
                    <a:bodyPr/>
                    <a:p>
                      <a:pPr algn="ctr">
                        <a:buNone/>
                      </a:pPr>
                      <a:r>
                        <a:rPr lang="en-IN" altLang="en-US" sz="2400">
                          <a:latin typeface="Times New Roman" panose="02020603050405020304" pitchFamily="18" charset="0"/>
                          <a:cs typeface="Times New Roman" panose="02020603050405020304" pitchFamily="18" charset="0"/>
                        </a:rPr>
                        <a:t>F5</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6.7</a:t>
                      </a:r>
                      <a:r>
                        <a:rPr lang="en-US" sz="2400">
                          <a:latin typeface="Arial" panose="020B0604020202020204" pitchFamily="34" charset="0"/>
                          <a:sym typeface="+mn-ea"/>
                        </a:rPr>
                        <a:t>±0.142</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98.41</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71.4</a:t>
                      </a:r>
                      <a:r>
                        <a:rPr lang="en-US" sz="2400">
                          <a:latin typeface="Arial" panose="020B0604020202020204" pitchFamily="34" charset="0"/>
                          <a:sym typeface="+mn-ea"/>
                        </a:rPr>
                        <a:t>±10</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495300">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F6</a:t>
                      </a:r>
                      <a:endParaRPr lang="en-IN" alt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7.1</a:t>
                      </a:r>
                      <a:r>
                        <a:rPr lang="en-US" sz="2400">
                          <a:latin typeface="Arial" panose="020B0604020202020204" pitchFamily="34" charset="0"/>
                          <a:sym typeface="+mn-ea"/>
                        </a:rPr>
                        <a:t>±0.151</a:t>
                      </a:r>
                      <a:endParaRPr lang="en-IN" alt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C00000"/>
                          </a:solidFill>
                        </a:rPr>
                        <a:t>96.10</a:t>
                      </a:r>
                      <a:endParaRPr lang="en-US" sz="2400">
                        <a:solidFill>
                          <a:srgbClr val="C00000"/>
                        </a:solidFill>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C00000"/>
                          </a:solidFill>
                        </a:rPr>
                        <a:t>69.7</a:t>
                      </a:r>
                      <a:r>
                        <a:rPr lang="en-US" sz="2400">
                          <a:latin typeface="Arial" panose="020B0604020202020204" pitchFamily="34" charset="0"/>
                          <a:sym typeface="+mn-ea"/>
                        </a:rPr>
                        <a:t>±11</a:t>
                      </a:r>
                      <a:endParaRPr lang="en-US" sz="2400">
                        <a:solidFill>
                          <a:srgbClr val="C00000"/>
                        </a:solidFill>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495300">
                <a:tc>
                  <a:txBody>
                    <a:bodyPr/>
                    <a:p>
                      <a:pPr algn="ctr">
                        <a:buNone/>
                      </a:pPr>
                      <a:r>
                        <a:rPr lang="en-IN" altLang="en-US" sz="2400">
                          <a:latin typeface="Times New Roman" panose="02020603050405020304" pitchFamily="18" charset="0"/>
                          <a:cs typeface="Times New Roman" panose="02020603050405020304" pitchFamily="18" charset="0"/>
                        </a:rPr>
                        <a:t>F7</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6.9</a:t>
                      </a:r>
                      <a:r>
                        <a:rPr lang="en-US" sz="2400">
                          <a:latin typeface="Arial" panose="020B0604020202020204" pitchFamily="34" charset="0"/>
                          <a:sym typeface="+mn-ea"/>
                        </a:rPr>
                        <a:t>±0.141</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91.84</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t>71.0</a:t>
                      </a:r>
                      <a:r>
                        <a:rPr lang="en-US" sz="2400">
                          <a:latin typeface="Arial" panose="020B0604020202020204" pitchFamily="34" charset="0"/>
                          <a:sym typeface="+mn-ea"/>
                        </a:rPr>
                        <a:t>±9</a:t>
                      </a:r>
                      <a:endParaRPr lang="en-US" sz="24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495300">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F8</a:t>
                      </a:r>
                      <a:endParaRPr lang="en-IN" alt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6.8</a:t>
                      </a:r>
                      <a:r>
                        <a:rPr lang="en-US" sz="2400">
                          <a:latin typeface="Arial" panose="020B0604020202020204" pitchFamily="34" charset="0"/>
                          <a:sym typeface="+mn-ea"/>
                        </a:rPr>
                        <a:t>±0.143</a:t>
                      </a:r>
                      <a:endParaRPr lang="en-IN" alt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C00000"/>
                          </a:solidFill>
                        </a:rPr>
                        <a:t>93.91</a:t>
                      </a:r>
                      <a:endParaRPr lang="en-US" sz="2400">
                        <a:solidFill>
                          <a:srgbClr val="C00000"/>
                        </a:solidFill>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C00000"/>
                          </a:solidFill>
                        </a:rPr>
                        <a:t>98.9</a:t>
                      </a:r>
                      <a:r>
                        <a:rPr lang="en-US" sz="2400">
                          <a:latin typeface="Arial" panose="020B0604020202020204" pitchFamily="34" charset="0"/>
                          <a:sym typeface="+mn-ea"/>
                        </a:rPr>
                        <a:t>±11</a:t>
                      </a:r>
                      <a:endParaRPr lang="en-US" sz="2400">
                        <a:solidFill>
                          <a:srgbClr val="C00000"/>
                        </a:solidFill>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495300">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F9</a:t>
                      </a:r>
                      <a:endParaRPr lang="en-IN" alt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6.6</a:t>
                      </a:r>
                      <a:r>
                        <a:rPr lang="en-US" sz="2400">
                          <a:latin typeface="Arial" panose="020B0604020202020204" pitchFamily="34" charset="0"/>
                          <a:sym typeface="+mn-ea"/>
                        </a:rPr>
                        <a:t>±0.141</a:t>
                      </a:r>
                      <a:endParaRPr lang="en-IN" alt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C00000"/>
                          </a:solidFill>
                        </a:rPr>
                        <a:t>98.19</a:t>
                      </a:r>
                      <a:endParaRPr lang="en-US" sz="2400">
                        <a:solidFill>
                          <a:srgbClr val="C00000"/>
                        </a:solidFill>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C00000"/>
                          </a:solidFill>
                        </a:rPr>
                        <a:t>145.7</a:t>
                      </a:r>
                      <a:r>
                        <a:rPr lang="en-US" sz="2400">
                          <a:latin typeface="Arial" panose="020B0604020202020204" pitchFamily="34" charset="0"/>
                          <a:sym typeface="+mn-ea"/>
                        </a:rPr>
                        <a:t>±9</a:t>
                      </a:r>
                      <a:endParaRPr lang="en-US" sz="2400">
                        <a:solidFill>
                          <a:srgbClr val="C00000"/>
                        </a:solidFill>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2790" y="122555"/>
            <a:ext cx="10640695" cy="793115"/>
          </a:xfrm>
        </p:spPr>
        <p:txBody>
          <a:bodyPr>
            <a:normAutofit fontScale="90000"/>
          </a:bodyPr>
          <a:p>
            <a:r>
              <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EVALUATION OF DRUG CONTENT AND THERMODYNAMIC STABILITY</a:t>
            </a:r>
            <a:endPar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graphicFrame>
        <p:nvGraphicFramePr>
          <p:cNvPr id="4" name="Table 3"/>
          <p:cNvGraphicFramePr/>
          <p:nvPr/>
        </p:nvGraphicFramePr>
        <p:xfrm>
          <a:off x="827405" y="915670"/>
          <a:ext cx="10450830" cy="5848985"/>
        </p:xfrm>
        <a:graphic>
          <a:graphicData uri="http://schemas.openxmlformats.org/drawingml/2006/table">
            <a:tbl>
              <a:tblPr firstRow="1" bandRow="1">
                <a:tableStyleId>{5C22544A-7EE6-4342-B048-85BDC9FD1C3A}</a:tableStyleId>
              </a:tblPr>
              <a:tblGrid>
                <a:gridCol w="3483610"/>
                <a:gridCol w="3483610"/>
                <a:gridCol w="3483610"/>
              </a:tblGrid>
              <a:tr h="1230630">
                <a:tc>
                  <a:txBody>
                    <a:bodyPr/>
                    <a:p>
                      <a:pPr algn="ctr">
                        <a:buNone/>
                      </a:pPr>
                      <a:r>
                        <a:rPr lang="en-IN" altLang="en-US" sz="2400">
                          <a:latin typeface="Times New Roman" panose="02020603050405020304" pitchFamily="18" charset="0"/>
                          <a:cs typeface="Times New Roman" panose="02020603050405020304" pitchFamily="18" charset="0"/>
                        </a:rPr>
                        <a:t>FORMULATION CODE</a:t>
                      </a:r>
                      <a:endParaRPr lang="en-IN" alt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DRUG CONTENT(%)</a:t>
                      </a:r>
                      <a:endParaRPr lang="en-IN" alt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sym typeface="+mn-ea"/>
                        </a:rPr>
                        <a:t>  THERMODYNAMIC STABILITY</a:t>
                      </a:r>
                      <a:endParaRPr lang="en-IN" altLang="en-US" sz="2400">
                        <a:latin typeface="Times New Roman" panose="02020603050405020304" pitchFamily="18" charset="0"/>
                        <a:cs typeface="Times New Roman" panose="02020603050405020304" pitchFamily="18" charset="0"/>
                        <a:sym typeface="+mn-ea"/>
                      </a:endParaRPr>
                    </a:p>
                    <a:p>
                      <a:pPr algn="ctr">
                        <a:buNone/>
                      </a:pPr>
                      <a:r>
                        <a:rPr lang="en-IN" altLang="en-US" sz="2400">
                          <a:latin typeface="Times New Roman" panose="02020603050405020304" pitchFamily="18" charset="0"/>
                          <a:cs typeface="Times New Roman" panose="02020603050405020304" pitchFamily="18" charset="0"/>
                        </a:rPr>
                        <a:t>  (CENTRIFUGATION)</a:t>
                      </a:r>
                      <a:endParaRPr lang="en-IN" alt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r h="513080">
                <a:tc>
                  <a:txBody>
                    <a:bodyPr/>
                    <a:p>
                      <a:pPr algn="ctr">
                        <a:buNone/>
                      </a:pPr>
                      <a:r>
                        <a:rPr lang="en-US" sz="2400">
                          <a:latin typeface="Times New Roman" panose="02020603050405020304" pitchFamily="18" charset="0"/>
                          <a:cs typeface="Times New Roman" panose="02020603050405020304" pitchFamily="18" charset="0"/>
                        </a:rPr>
                        <a:t>F1</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60.5</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r h="513080">
                <a:tc>
                  <a:txBody>
                    <a:bodyPr/>
                    <a:p>
                      <a:pPr algn="ctr">
                        <a:buNone/>
                      </a:pPr>
                      <a:r>
                        <a:rPr lang="en-US" sz="2400">
                          <a:latin typeface="Times New Roman" panose="02020603050405020304" pitchFamily="18" charset="0"/>
                          <a:cs typeface="Times New Roman" panose="02020603050405020304" pitchFamily="18" charset="0"/>
                        </a:rPr>
                        <a:t>F2</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73.5</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r h="513715">
                <a:tc>
                  <a:txBody>
                    <a:bodyPr/>
                    <a:p>
                      <a:pPr algn="ctr">
                        <a:buNone/>
                      </a:pPr>
                      <a:r>
                        <a:rPr lang="en-US" sz="2400">
                          <a:latin typeface="Times New Roman" panose="02020603050405020304" pitchFamily="18" charset="0"/>
                          <a:cs typeface="Times New Roman" panose="02020603050405020304" pitchFamily="18" charset="0"/>
                        </a:rPr>
                        <a:t>F3</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85.5</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PHASE SEPARATION</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r h="512445">
                <a:tc>
                  <a:txBody>
                    <a:bodyPr/>
                    <a:p>
                      <a:pPr algn="ctr">
                        <a:buNone/>
                      </a:pPr>
                      <a:r>
                        <a:rPr lang="en-US" sz="2400">
                          <a:latin typeface="Times New Roman" panose="02020603050405020304" pitchFamily="18" charset="0"/>
                          <a:cs typeface="Times New Roman" panose="02020603050405020304" pitchFamily="18" charset="0"/>
                        </a:rPr>
                        <a:t>F4</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63.4</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r h="513080">
                <a:tc>
                  <a:txBody>
                    <a:bodyPr/>
                    <a:p>
                      <a:pPr algn="ctr">
                        <a:buNone/>
                      </a:pPr>
                      <a:r>
                        <a:rPr lang="en-US" sz="2400">
                          <a:latin typeface="Times New Roman" panose="02020603050405020304" pitchFamily="18" charset="0"/>
                          <a:cs typeface="Times New Roman" panose="02020603050405020304" pitchFamily="18" charset="0"/>
                        </a:rPr>
                        <a:t>F5</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80</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r h="513715">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F6</a:t>
                      </a:r>
                      <a:endParaRPr lang="en-US" sz="2400">
                        <a:solidFill>
                          <a:srgbClr val="C00000"/>
                        </a:solidFill>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87.50</a:t>
                      </a:r>
                      <a:endParaRPr lang="en-US" sz="2400">
                        <a:solidFill>
                          <a:srgbClr val="C00000"/>
                        </a:solidFill>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STABLE</a:t>
                      </a:r>
                      <a:endParaRPr lang="en-US" sz="2400">
                        <a:solidFill>
                          <a:srgbClr val="C00000"/>
                        </a:solidFill>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r h="513080">
                <a:tc>
                  <a:txBody>
                    <a:bodyPr/>
                    <a:p>
                      <a:pPr algn="ctr">
                        <a:buNone/>
                      </a:pPr>
                      <a:r>
                        <a:rPr lang="en-US" sz="2400">
                          <a:latin typeface="Times New Roman" panose="02020603050405020304" pitchFamily="18" charset="0"/>
                          <a:cs typeface="Times New Roman" panose="02020603050405020304" pitchFamily="18" charset="0"/>
                        </a:rPr>
                        <a:t>F7</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119.4</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r h="513080">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F8</a:t>
                      </a:r>
                      <a:endParaRPr lang="en-US" sz="2400">
                        <a:solidFill>
                          <a:srgbClr val="C00000"/>
                        </a:solidFill>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100</a:t>
                      </a:r>
                      <a:endParaRPr lang="en-US" sz="2400">
                        <a:solidFill>
                          <a:srgbClr val="C00000"/>
                        </a:solidFill>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PHASE SEPARATION</a:t>
                      </a:r>
                      <a:endParaRPr lang="en-US" sz="2400">
                        <a:solidFill>
                          <a:srgbClr val="C00000"/>
                        </a:solidFill>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r h="513080">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F9</a:t>
                      </a:r>
                      <a:endParaRPr lang="en-US" sz="2400">
                        <a:solidFill>
                          <a:srgbClr val="C00000"/>
                        </a:solidFill>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97.3</a:t>
                      </a:r>
                      <a:endParaRPr lang="en-US" sz="2400">
                        <a:solidFill>
                          <a:srgbClr val="C00000"/>
                        </a:solidFill>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STABLE</a:t>
                      </a:r>
                      <a:endParaRPr lang="en-US" sz="2400">
                        <a:solidFill>
                          <a:srgbClr val="C00000"/>
                        </a:solidFill>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cer搜索：半想象现实   http://chn.docer.com/works/?userid=199927538"/>
          <p:cNvSpPr txBox="1"/>
          <p:nvPr>
            <p:custDataLst>
              <p:tags r:id="rId1"/>
            </p:custDataLst>
          </p:nvPr>
        </p:nvSpPr>
        <p:spPr>
          <a:xfrm>
            <a:off x="8876581" y="653305"/>
            <a:ext cx="2867200" cy="1014730"/>
          </a:xfrm>
          <a:prstGeom prst="rect">
            <a:avLst/>
          </a:prstGeom>
          <a:noFill/>
        </p:spPr>
        <p:txBody>
          <a:bodyPr wrap="square" rtlCol="0">
            <a:normAutofit fontScale="60000" lnSpcReduction="20000"/>
          </a:bodyPr>
          <a:lstStyle/>
          <a:p>
            <a:pPr algn="l"/>
            <a:r>
              <a:rPr lang="en-US" altLang="zh-CN" sz="6000" dirty="0" smtClean="0">
                <a:solidFill>
                  <a:schemeClr val="accent1"/>
                </a:solidFill>
                <a:latin typeface="Arial" panose="020B0604020202020204" pitchFamily="34" charset="0"/>
                <a:ea typeface="Arial" panose="020B0604020202020204" pitchFamily="34" charset="0"/>
                <a:cs typeface="Arial" panose="020B0604020202020204" pitchFamily="34" charset="0"/>
              </a:rPr>
              <a:t>CONTENTS</a:t>
            </a:r>
            <a:endParaRPr lang="en-US" altLang="zh-CN" sz="6000" dirty="0" smtClean="0">
              <a:solidFill>
                <a:schemeClr val="accent1"/>
              </a:solidFill>
              <a:latin typeface="Arial" panose="020B0604020202020204" pitchFamily="34" charset="0"/>
              <a:ea typeface="Arial" panose="020B0604020202020204" pitchFamily="34" charset="0"/>
              <a:cs typeface="Arial" panose="020B0604020202020204" pitchFamily="34" charset="0"/>
            </a:endParaRPr>
          </a:p>
        </p:txBody>
      </p:sp>
      <p:sp>
        <p:nvSpPr>
          <p:cNvPr id="3" name="Text Box 2"/>
          <p:cNvSpPr txBox="1"/>
          <p:nvPr/>
        </p:nvSpPr>
        <p:spPr>
          <a:xfrm>
            <a:off x="3228975" y="1492250"/>
            <a:ext cx="8869680" cy="4594225"/>
          </a:xfrm>
          <a:prstGeom prst="rect">
            <a:avLst/>
          </a:prstGeom>
          <a:noFill/>
        </p:spPr>
        <p:txBody>
          <a:bodyPr wrap="square" rtlCol="0" anchor="t">
            <a:noAutofit/>
          </a:bodyPr>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Introduction</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Review of literature</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Need for study</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Objectives</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Materials required</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Methodology</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Solubilities studies</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Study on phase titration method</a:t>
            </a:r>
            <a:endParaRPr lang="en-US" sz="2400">
              <a:latin typeface="Times New Roman" panose="02020603050405020304" pitchFamily="18" charset="0"/>
              <a:cs typeface="Times New Roman" panose="02020603050405020304" pitchFamily="18" charset="0"/>
              <a:sym typeface="+mn-ea"/>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Pseudo trnary diagram</a:t>
            </a:r>
            <a:endParaRPr lang="en-US" sz="2400">
              <a:latin typeface="Times New Roman" panose="02020603050405020304" pitchFamily="18" charset="0"/>
              <a:cs typeface="Times New Roman" panose="02020603050405020304" pitchFamily="18" charset="0"/>
              <a:sym typeface="+mn-ea"/>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Formulation of microemulgel</a:t>
            </a:r>
            <a:endParaRPr lang="en-US" sz="2400">
              <a:latin typeface="Times New Roman" panose="02020603050405020304" pitchFamily="18" charset="0"/>
              <a:cs typeface="Times New Roman" panose="02020603050405020304" pitchFamily="18" charset="0"/>
              <a:sym typeface="+mn-ea"/>
            </a:endParaRPr>
          </a:p>
          <a:p>
            <a:pPr indent="0">
              <a:buFont typeface="Wingdings" panose="05000000000000000000" charset="0"/>
              <a:buNone/>
            </a:pPr>
            <a:r>
              <a:rPr lang="en-US" sz="2400">
                <a:latin typeface="Times New Roman" panose="02020603050405020304" pitchFamily="18" charset="0"/>
                <a:cs typeface="Times New Roman" panose="02020603050405020304" pitchFamily="18" charset="0"/>
                <a:sym typeface="+mn-ea"/>
              </a:rPr>
              <a:t>placebo</a:t>
            </a:r>
            <a:endParaRPr lang="en-US" sz="2400">
              <a:latin typeface="Times New Roman" panose="02020603050405020304" pitchFamily="18" charset="0"/>
              <a:cs typeface="Times New Roman" panose="02020603050405020304" pitchFamily="18" charset="0"/>
              <a:sym typeface="+mn-ea"/>
            </a:endParaRPr>
          </a:p>
          <a:p>
            <a:pPr indent="0">
              <a:buFont typeface="Wingdings" panose="05000000000000000000" charset="0"/>
              <a:buNone/>
            </a:pPr>
            <a:endParaRPr lang="en-US" sz="2400">
              <a:latin typeface="Times New Roman" panose="02020603050405020304" pitchFamily="18" charset="0"/>
              <a:cs typeface="Times New Roman" panose="02020603050405020304" pitchFamily="18" charset="0"/>
              <a:sym typeface="+mn-ea"/>
            </a:endParaRPr>
          </a:p>
        </p:txBody>
      </p:sp>
      <p:sp>
        <p:nvSpPr>
          <p:cNvPr id="4" name="Text Box 3"/>
          <p:cNvSpPr txBox="1"/>
          <p:nvPr/>
        </p:nvSpPr>
        <p:spPr>
          <a:xfrm>
            <a:off x="7555230" y="1492250"/>
            <a:ext cx="4449445" cy="4452620"/>
          </a:xfrm>
          <a:prstGeom prst="rect">
            <a:avLst/>
          </a:prstGeom>
          <a:noFill/>
        </p:spPr>
        <p:txBody>
          <a:bodyPr wrap="square" rtlCol="0">
            <a:noAutofit/>
          </a:bodyPr>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Standard caliberation curve</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Evaluation of prepared microemulsion</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Drug content analysis</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Measurement of particle size and zeta potential</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Formulation of microemulgel containing drug.</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400">
                <a:latin typeface="Times New Roman" panose="02020603050405020304" pitchFamily="18" charset="0"/>
                <a:cs typeface="Times New Roman" panose="02020603050405020304" pitchFamily="18" charset="0"/>
                <a:sym typeface="+mn-ea"/>
              </a:rPr>
              <a:t>Physical evaluation of microemulgel.</a:t>
            </a:r>
            <a:endParaRPr lang="en-US" sz="240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en-US" sz="2400">
                <a:latin typeface="Times New Roman" panose="02020603050405020304" pitchFamily="18" charset="0"/>
                <a:cs typeface="Times New Roman" panose="02020603050405020304" pitchFamily="18" charset="0"/>
              </a:rPr>
              <a:t>Invitro diffusion test</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ü"/>
            </a:pPr>
            <a:endParaRPr lang="en-US" sz="2400">
              <a:latin typeface="Times New Roman" panose="02020603050405020304" pitchFamily="18" charset="0"/>
              <a:cs typeface="Times New Roman" panose="02020603050405020304" pitchFamily="18" charset="0"/>
            </a:endParaRPr>
          </a:p>
          <a:p>
            <a:endParaRPr lang="en-US" sz="2400"/>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64465"/>
            <a:ext cx="9144000" cy="804545"/>
          </a:xfrm>
        </p:spPr>
        <p:txBody>
          <a:bodyPr>
            <a:normAutofit fontScale="90000"/>
          </a:bodyPr>
          <a:p>
            <a:r>
              <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COMPARISION OF DRUG CONTENT ALL FORMULATIONS</a:t>
            </a:r>
            <a:r>
              <a:rPr lang="en-US" sz="3200">
                <a:latin typeface="Times New Roman" panose="02020603050405020304" pitchFamily="18" charset="0"/>
                <a:cs typeface="Times New Roman" panose="02020603050405020304" pitchFamily="18" charset="0"/>
                <a:sym typeface="+mn-ea"/>
              </a:rPr>
              <a:t> </a:t>
            </a:r>
            <a:endParaRPr lang="en-US" sz="3200"/>
          </a:p>
        </p:txBody>
      </p:sp>
      <p:graphicFrame>
        <p:nvGraphicFramePr>
          <p:cNvPr id="7" name="Content Placeholder 6"/>
          <p:cNvGraphicFramePr/>
          <p:nvPr>
            <p:ph sz="half" idx="1"/>
          </p:nvPr>
        </p:nvGraphicFramePr>
        <p:xfrm>
          <a:off x="745490" y="1049020"/>
          <a:ext cx="10414635" cy="525716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236855"/>
            <a:ext cx="9144000" cy="825500"/>
          </a:xfrm>
        </p:spPr>
        <p:txBody>
          <a:bodyPr>
            <a:normAutofit fontScale="90000"/>
          </a:bodyPr>
          <a:p>
            <a:r>
              <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MEASUREMENT OF PARTICLE SIZE,PDI AND ZETA POTENTIAL</a:t>
            </a:r>
            <a:endPar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graphicFrame>
        <p:nvGraphicFramePr>
          <p:cNvPr id="4" name="Table 3"/>
          <p:cNvGraphicFramePr/>
          <p:nvPr/>
        </p:nvGraphicFramePr>
        <p:xfrm>
          <a:off x="1828800" y="1272540"/>
          <a:ext cx="8531860" cy="4290060"/>
        </p:xfrm>
        <a:graphic>
          <a:graphicData uri="http://schemas.openxmlformats.org/drawingml/2006/table">
            <a:tbl>
              <a:tblPr firstRow="1" bandRow="1">
                <a:tableStyleId>{5C22544A-7EE6-4342-B048-85BDC9FD1C3A}</a:tableStyleId>
              </a:tblPr>
              <a:tblGrid>
                <a:gridCol w="2528570"/>
                <a:gridCol w="1737360"/>
                <a:gridCol w="2132965"/>
                <a:gridCol w="2132965"/>
              </a:tblGrid>
              <a:tr h="1033780">
                <a:tc>
                  <a:txBody>
                    <a:bodyPr/>
                    <a:p>
                      <a:pPr algn="ctr">
                        <a:buNone/>
                      </a:pPr>
                      <a:r>
                        <a:rPr lang="en-US" sz="2400">
                          <a:latin typeface="Times New Roman" panose="02020603050405020304" pitchFamily="18" charset="0"/>
                          <a:cs typeface="Times New Roman" panose="02020603050405020304" pitchFamily="18" charset="0"/>
                        </a:rPr>
                        <a:t>FORMULATION CODE </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PARTICLE SIZE</a:t>
                      </a:r>
                      <a:endParaRPr lang="en-US" sz="2400">
                        <a:latin typeface="Times New Roman" panose="02020603050405020304" pitchFamily="18" charset="0"/>
                        <a:cs typeface="Times New Roman" panose="02020603050405020304" pitchFamily="18" charset="0"/>
                      </a:endParaRPr>
                    </a:p>
                    <a:p>
                      <a:pPr algn="ctr">
                        <a:buNone/>
                      </a:pPr>
                      <a:r>
                        <a:rPr lang="en-US" sz="2400">
                          <a:latin typeface="Times New Roman" panose="02020603050405020304" pitchFamily="18" charset="0"/>
                          <a:cs typeface="Times New Roman" panose="02020603050405020304" pitchFamily="18" charset="0"/>
                        </a:rPr>
                        <a:t>(nm)</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PDI  </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ZETA POTENTIAL</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33780">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F6</a:t>
                      </a:r>
                      <a:endParaRPr 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69.65</a:t>
                      </a:r>
                      <a:endParaRPr 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0.108</a:t>
                      </a:r>
                      <a:endParaRPr 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-27.34</a:t>
                      </a:r>
                      <a:endParaRPr lang="en-US" sz="2400">
                        <a:solidFill>
                          <a:srgbClr val="C0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33780">
                <a:tc>
                  <a:txBody>
                    <a:bodyPr/>
                    <a:p>
                      <a:pPr algn="ctr">
                        <a:buNone/>
                      </a:pPr>
                      <a:r>
                        <a:rPr lang="en-US" sz="2400">
                          <a:latin typeface="Times New Roman" panose="02020603050405020304" pitchFamily="18" charset="0"/>
                          <a:cs typeface="Times New Roman" panose="02020603050405020304" pitchFamily="18" charset="0"/>
                        </a:rPr>
                        <a:t>F8</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91.26</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0.169</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-42.1</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33780">
                <a:tc>
                  <a:txBody>
                    <a:bodyPr/>
                    <a:p>
                      <a:pPr algn="ctr">
                        <a:buNone/>
                      </a:pPr>
                      <a:r>
                        <a:rPr lang="en-US" sz="2400">
                          <a:latin typeface="Times New Roman" panose="02020603050405020304" pitchFamily="18" charset="0"/>
                          <a:cs typeface="Times New Roman" panose="02020603050405020304" pitchFamily="18" charset="0"/>
                        </a:rPr>
                        <a:t>F9</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79.39</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0.178</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-14.7</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63195"/>
            <a:ext cx="9144000" cy="669925"/>
          </a:xfrm>
        </p:spPr>
        <p:txBody>
          <a:bodyPr>
            <a:normAutofit/>
          </a:bodyPr>
          <a:p>
            <a:r>
              <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PARTICLE SIZE OF F6,F8 AND F9</a:t>
            </a:r>
            <a:endPar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pic>
        <p:nvPicPr>
          <p:cNvPr id="12" name="Content Placeholder 11" descr="WhatsApp Image 2024-02-25 at 18.51.11"/>
          <p:cNvPicPr>
            <a:picLocks noChangeAspect="1"/>
          </p:cNvPicPr>
          <p:nvPr>
            <p:ph sz="half" idx="1"/>
          </p:nvPr>
        </p:nvPicPr>
        <p:blipFill>
          <a:blip r:embed="rId1"/>
          <a:srcRect b="10968"/>
          <a:stretch>
            <a:fillRect/>
          </a:stretch>
        </p:blipFill>
        <p:spPr>
          <a:xfrm>
            <a:off x="1710690" y="1059180"/>
            <a:ext cx="3058795" cy="1886585"/>
          </a:xfrm>
          <a:prstGeom prst="rect">
            <a:avLst/>
          </a:prstGeom>
          <a:ln w="28575">
            <a:solidFill>
              <a:schemeClr val="accent1"/>
            </a:solidFill>
            <a:prstDash val="solid"/>
          </a:ln>
        </p:spPr>
      </p:pic>
      <p:pic>
        <p:nvPicPr>
          <p:cNvPr id="13" name="Content Placeholder 12" descr="WhatsApp Image 2024-02-25 at 18.53.02"/>
          <p:cNvPicPr>
            <a:picLocks noChangeAspect="1"/>
          </p:cNvPicPr>
          <p:nvPr>
            <p:ph sz="half" idx="2"/>
          </p:nvPr>
        </p:nvPicPr>
        <p:blipFill>
          <a:blip r:embed="rId2"/>
          <a:srcRect t="4667" b="9818"/>
          <a:stretch>
            <a:fillRect/>
          </a:stretch>
        </p:blipFill>
        <p:spPr>
          <a:xfrm>
            <a:off x="6472555" y="1163320"/>
            <a:ext cx="3211195" cy="1908175"/>
          </a:xfrm>
          <a:prstGeom prst="rect">
            <a:avLst/>
          </a:prstGeom>
          <a:ln w="28575">
            <a:solidFill>
              <a:schemeClr val="accent1"/>
            </a:solidFill>
          </a:ln>
        </p:spPr>
      </p:pic>
      <p:pic>
        <p:nvPicPr>
          <p:cNvPr id="14" name="Picture 13" descr="WhatsApp Image 2024-02-25 at 18.54.22"/>
          <p:cNvPicPr>
            <a:picLocks noChangeAspect="1"/>
          </p:cNvPicPr>
          <p:nvPr/>
        </p:nvPicPr>
        <p:blipFill>
          <a:blip r:embed="rId3"/>
          <a:srcRect t="3916" b="9393"/>
          <a:stretch>
            <a:fillRect/>
          </a:stretch>
        </p:blipFill>
        <p:spPr>
          <a:xfrm>
            <a:off x="4626610" y="3679825"/>
            <a:ext cx="2938145" cy="1939925"/>
          </a:xfrm>
          <a:prstGeom prst="rect">
            <a:avLst/>
          </a:prstGeom>
          <a:ln w="28575">
            <a:solidFill>
              <a:srgbClr val="62BDC1"/>
            </a:solidFill>
          </a:ln>
        </p:spPr>
      </p:pic>
      <p:sp>
        <p:nvSpPr>
          <p:cNvPr id="4" name="Text Box 3"/>
          <p:cNvSpPr txBox="1"/>
          <p:nvPr/>
        </p:nvSpPr>
        <p:spPr>
          <a:xfrm>
            <a:off x="2952750" y="3429000"/>
            <a:ext cx="986155" cy="460375"/>
          </a:xfrm>
          <a:prstGeom prst="rect">
            <a:avLst/>
          </a:prstGeom>
          <a:noFill/>
        </p:spPr>
        <p:txBody>
          <a:bodyPr wrap="square" rtlCol="0">
            <a:spAutoFit/>
          </a:bodyPr>
          <a:p>
            <a:r>
              <a:rPr lang="en-IN" altLang="en-US" sz="2400"/>
              <a:t>F6</a:t>
            </a:r>
            <a:endParaRPr lang="en-IN" altLang="en-US" sz="2400"/>
          </a:p>
        </p:txBody>
      </p:sp>
      <p:sp>
        <p:nvSpPr>
          <p:cNvPr id="5" name="Text Box 4"/>
          <p:cNvSpPr txBox="1"/>
          <p:nvPr/>
        </p:nvSpPr>
        <p:spPr>
          <a:xfrm>
            <a:off x="8185785" y="3606800"/>
            <a:ext cx="755015" cy="460375"/>
          </a:xfrm>
          <a:prstGeom prst="rect">
            <a:avLst/>
          </a:prstGeom>
          <a:noFill/>
        </p:spPr>
        <p:txBody>
          <a:bodyPr wrap="square" rtlCol="0">
            <a:spAutoFit/>
          </a:bodyPr>
          <a:p>
            <a:r>
              <a:rPr lang="en-IN" altLang="en-US" sz="2400"/>
              <a:t>F8</a:t>
            </a:r>
            <a:endParaRPr lang="en-IN" altLang="en-US" sz="2400"/>
          </a:p>
        </p:txBody>
      </p:sp>
      <p:sp>
        <p:nvSpPr>
          <p:cNvPr id="6" name="Text Box 5"/>
          <p:cNvSpPr txBox="1"/>
          <p:nvPr/>
        </p:nvSpPr>
        <p:spPr>
          <a:xfrm>
            <a:off x="5857875" y="6039485"/>
            <a:ext cx="775970" cy="460375"/>
          </a:xfrm>
          <a:prstGeom prst="rect">
            <a:avLst/>
          </a:prstGeom>
          <a:noFill/>
        </p:spPr>
        <p:txBody>
          <a:bodyPr wrap="square" rtlCol="0">
            <a:spAutoFit/>
          </a:bodyPr>
          <a:p>
            <a:r>
              <a:rPr lang="en-IN" altLang="en-US" sz="2400"/>
              <a:t>F9</a:t>
            </a:r>
            <a:endParaRPr lang="en-IN" altLang="en-US"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11760"/>
            <a:ext cx="9144000" cy="711200"/>
          </a:xfrm>
        </p:spPr>
        <p:txBody>
          <a:bodyPr/>
          <a:p>
            <a:r>
              <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ZETA POTENTIAL OF F6,F8 AND F9</a:t>
            </a:r>
            <a:endPar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pic>
        <p:nvPicPr>
          <p:cNvPr id="11" name="Content Placeholder 10" descr="WhatsApp Image 2024-02-25 at 18.55.39"/>
          <p:cNvPicPr>
            <a:picLocks noChangeAspect="1"/>
          </p:cNvPicPr>
          <p:nvPr>
            <p:ph sz="half" idx="1"/>
          </p:nvPr>
        </p:nvPicPr>
        <p:blipFill>
          <a:blip r:embed="rId1"/>
          <a:srcRect l="3377" t="4478" r="2439"/>
          <a:stretch>
            <a:fillRect/>
          </a:stretch>
        </p:blipFill>
        <p:spPr>
          <a:xfrm>
            <a:off x="1275080" y="1299845"/>
            <a:ext cx="3187700" cy="2302510"/>
          </a:xfrm>
          <a:prstGeom prst="rect">
            <a:avLst/>
          </a:prstGeom>
          <a:ln w="28575">
            <a:solidFill>
              <a:srgbClr val="62BDC1"/>
            </a:solidFill>
          </a:ln>
        </p:spPr>
      </p:pic>
      <p:pic>
        <p:nvPicPr>
          <p:cNvPr id="16" name="Content Placeholder 15" descr="WhatsApp Image 2024-02-25 at 18.57.19"/>
          <p:cNvPicPr>
            <a:picLocks noChangeAspect="1"/>
          </p:cNvPicPr>
          <p:nvPr>
            <p:ph sz="half" idx="2"/>
          </p:nvPr>
        </p:nvPicPr>
        <p:blipFill>
          <a:blip r:embed="rId2"/>
          <a:stretch>
            <a:fillRect/>
          </a:stretch>
        </p:blipFill>
        <p:spPr>
          <a:xfrm>
            <a:off x="6096000" y="1254760"/>
            <a:ext cx="3188970" cy="2347595"/>
          </a:xfrm>
          <a:prstGeom prst="rect">
            <a:avLst/>
          </a:prstGeom>
          <a:ln w="28575">
            <a:solidFill>
              <a:srgbClr val="62BDC1"/>
            </a:solidFill>
          </a:ln>
        </p:spPr>
      </p:pic>
      <p:pic>
        <p:nvPicPr>
          <p:cNvPr id="17" name="Picture 16" descr="WhatsApp Image 2024-02-25 at 19.00.52"/>
          <p:cNvPicPr>
            <a:picLocks noChangeAspect="1"/>
          </p:cNvPicPr>
          <p:nvPr/>
        </p:nvPicPr>
        <p:blipFill>
          <a:blip r:embed="rId3"/>
          <a:stretch>
            <a:fillRect/>
          </a:stretch>
        </p:blipFill>
        <p:spPr>
          <a:xfrm>
            <a:off x="3632200" y="3858260"/>
            <a:ext cx="3376295" cy="2125345"/>
          </a:xfrm>
          <a:prstGeom prst="rect">
            <a:avLst/>
          </a:prstGeom>
          <a:ln w="28575">
            <a:solidFill>
              <a:srgbClr val="62BDC1"/>
            </a:solidFill>
          </a:ln>
        </p:spPr>
      </p:pic>
      <p:sp>
        <p:nvSpPr>
          <p:cNvPr id="5" name="Text Box 4"/>
          <p:cNvSpPr txBox="1"/>
          <p:nvPr/>
        </p:nvSpPr>
        <p:spPr>
          <a:xfrm>
            <a:off x="2543810" y="3858260"/>
            <a:ext cx="807720" cy="460375"/>
          </a:xfrm>
          <a:prstGeom prst="rect">
            <a:avLst/>
          </a:prstGeom>
          <a:noFill/>
        </p:spPr>
        <p:txBody>
          <a:bodyPr wrap="square" rtlCol="0">
            <a:spAutoFit/>
          </a:bodyPr>
          <a:p>
            <a:r>
              <a:rPr lang="en-IN" altLang="en-US" sz="2400"/>
              <a:t>F6</a:t>
            </a:r>
            <a:endParaRPr lang="en-IN" altLang="en-US" sz="2400"/>
          </a:p>
        </p:txBody>
      </p:sp>
      <p:sp>
        <p:nvSpPr>
          <p:cNvPr id="6" name="Text Box 5"/>
          <p:cNvSpPr txBox="1"/>
          <p:nvPr/>
        </p:nvSpPr>
        <p:spPr>
          <a:xfrm>
            <a:off x="7902575" y="3879215"/>
            <a:ext cx="681355" cy="460375"/>
          </a:xfrm>
          <a:prstGeom prst="rect">
            <a:avLst/>
          </a:prstGeom>
          <a:noFill/>
        </p:spPr>
        <p:txBody>
          <a:bodyPr wrap="square" rtlCol="0">
            <a:spAutoFit/>
          </a:bodyPr>
          <a:p>
            <a:r>
              <a:rPr lang="en-IN" altLang="en-US" sz="2400"/>
              <a:t>F8</a:t>
            </a:r>
            <a:endParaRPr lang="en-IN" altLang="en-US" sz="2400"/>
          </a:p>
        </p:txBody>
      </p:sp>
      <p:sp>
        <p:nvSpPr>
          <p:cNvPr id="7" name="Text Box 6"/>
          <p:cNvSpPr txBox="1"/>
          <p:nvPr/>
        </p:nvSpPr>
        <p:spPr>
          <a:xfrm>
            <a:off x="5459095" y="6249035"/>
            <a:ext cx="765810" cy="460375"/>
          </a:xfrm>
          <a:prstGeom prst="rect">
            <a:avLst/>
          </a:prstGeom>
          <a:noFill/>
        </p:spPr>
        <p:txBody>
          <a:bodyPr wrap="square" rtlCol="0">
            <a:spAutoFit/>
          </a:bodyPr>
          <a:p>
            <a:r>
              <a:rPr lang="en-IN" altLang="en-US" sz="2400"/>
              <a:t>F9</a:t>
            </a:r>
            <a:endParaRPr lang="en-IN" altLang="en-US"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53110" y="92075"/>
            <a:ext cx="10746105" cy="1022985"/>
          </a:xfrm>
        </p:spPr>
        <p:txBody>
          <a:bodyPr>
            <a:normAutofit fontScale="90000"/>
          </a:bodyPr>
          <a:p>
            <a:r>
              <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PREPARATION OF OPTIMISED MICROEMULSION BASED GEL OF METFORMIN</a:t>
            </a:r>
            <a:r>
              <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 HCL</a:t>
            </a:r>
            <a:r>
              <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 {F6}</a:t>
            </a:r>
            <a:endPar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graphicFrame>
        <p:nvGraphicFramePr>
          <p:cNvPr id="4" name="Table 3"/>
          <p:cNvGraphicFramePr/>
          <p:nvPr/>
        </p:nvGraphicFramePr>
        <p:xfrm>
          <a:off x="1315720" y="1166495"/>
          <a:ext cx="9611360" cy="5626735"/>
        </p:xfrm>
        <a:graphic>
          <a:graphicData uri="http://schemas.openxmlformats.org/drawingml/2006/table">
            <a:tbl>
              <a:tblPr firstRow="1" bandRow="1">
                <a:tableStyleId>{5C22544A-7EE6-4342-B048-85BDC9FD1C3A}</a:tableStyleId>
              </a:tblPr>
              <a:tblGrid>
                <a:gridCol w="2402840"/>
                <a:gridCol w="2402840"/>
                <a:gridCol w="2402840"/>
                <a:gridCol w="2402840"/>
              </a:tblGrid>
              <a:tr h="822960">
                <a:tc>
                  <a:txBody>
                    <a:bodyPr/>
                    <a:p>
                      <a:pPr algn="ctr">
                        <a:buNone/>
                      </a:pPr>
                      <a:r>
                        <a:rPr lang="en-US" sz="2400">
                          <a:latin typeface="Times New Roman" panose="02020603050405020304" pitchFamily="18" charset="0"/>
                          <a:cs typeface="Times New Roman" panose="02020603050405020304" pitchFamily="18" charset="0"/>
                        </a:rPr>
                        <a:t>INGREDIENTS</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a:solidFill>
                        <a:schemeClr val="tx2">
                          <a:lumMod val="25000"/>
                        </a:schemeClr>
                      </a:solidFill>
                      <a:prstDash val="solid"/>
                    </a:lnR>
                    <a:lnT w="12700">
                      <a:solidFill>
                        <a:schemeClr val="tx2">
                          <a:lumMod val="25000"/>
                        </a:schemeClr>
                      </a:solidFill>
                      <a:prstDash val="solid"/>
                    </a:lnT>
                    <a:lnB w="12700">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MEG-1 (%W/W)</a:t>
                      </a:r>
                      <a:endParaRPr lang="en-US" sz="2400">
                        <a:latin typeface="Times New Roman" panose="02020603050405020304" pitchFamily="18" charset="0"/>
                        <a:cs typeface="Times New Roman" panose="02020603050405020304" pitchFamily="18" charset="0"/>
                      </a:endParaRPr>
                    </a:p>
                  </a:txBody>
                  <a:tcPr>
                    <a:lnL w="12700">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MEG-2 (%W/W)</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MEG-3 (%W/W)</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822960">
                <a:tc>
                  <a:txBody>
                    <a:bodyPr/>
                    <a:p>
                      <a:pPr algn="ctr">
                        <a:buNone/>
                      </a:pPr>
                      <a:r>
                        <a:rPr lang="en-US" sz="2400" b="1">
                          <a:latin typeface="Times New Roman" panose="02020603050405020304" pitchFamily="18" charset="0"/>
                          <a:cs typeface="Times New Roman" panose="02020603050405020304" pitchFamily="18" charset="0"/>
                        </a:rPr>
                        <a:t>METFORMIN HCL</a:t>
                      </a: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0.1</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0.1</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0.1</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72770">
                <a:tc>
                  <a:txBody>
                    <a:bodyPr/>
                    <a:p>
                      <a:pPr algn="ctr">
                        <a:buNone/>
                      </a:pPr>
                      <a:r>
                        <a:rPr lang="en-US" sz="2400" b="1">
                          <a:latin typeface="Times New Roman" panose="02020603050405020304" pitchFamily="18" charset="0"/>
                          <a:cs typeface="Times New Roman" panose="02020603050405020304" pitchFamily="18" charset="0"/>
                        </a:rPr>
                        <a:t>LINSEED OIL</a:t>
                      </a: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15</a:t>
                      </a:r>
                      <a:endParaRPr lang="en-US" sz="2400">
                        <a:solidFill>
                          <a:srgbClr val="FF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15</a:t>
                      </a:r>
                      <a:endParaRPr lang="en-US" sz="2400">
                        <a:solidFill>
                          <a:srgbClr val="FF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15</a:t>
                      </a:r>
                      <a:endParaRPr lang="en-US" sz="2400">
                        <a:solidFill>
                          <a:srgbClr val="FF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188720">
                <a:tc>
                  <a:txBody>
                    <a:bodyPr/>
                    <a:p>
                      <a:pPr algn="ctr">
                        <a:buNone/>
                      </a:pPr>
                      <a:r>
                        <a:rPr lang="en-US" sz="2400" b="1">
                          <a:latin typeface="Times New Roman" panose="02020603050405020304" pitchFamily="18" charset="0"/>
                          <a:cs typeface="Times New Roman" panose="02020603050405020304" pitchFamily="18" charset="0"/>
                        </a:rPr>
                        <a:t>SMIX</a:t>
                      </a:r>
                      <a:endParaRPr lang="en-US" sz="2400" b="1">
                        <a:latin typeface="Times New Roman" panose="02020603050405020304" pitchFamily="18" charset="0"/>
                        <a:cs typeface="Times New Roman" panose="02020603050405020304" pitchFamily="18" charset="0"/>
                      </a:endParaRPr>
                    </a:p>
                    <a:p>
                      <a:pPr algn="ctr">
                        <a:buNone/>
                      </a:pPr>
                      <a:r>
                        <a:rPr lang="en-US" sz="2400" b="1">
                          <a:latin typeface="Times New Roman" panose="02020603050405020304" pitchFamily="18" charset="0"/>
                          <a:cs typeface="Times New Roman" panose="02020603050405020304" pitchFamily="18" charset="0"/>
                        </a:rPr>
                        <a:t>(TWEEN 80 &amp; PEG 400)</a:t>
                      </a: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40</a:t>
                      </a:r>
                      <a:endParaRPr lang="en-US" sz="2400">
                        <a:solidFill>
                          <a:srgbClr val="FF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40</a:t>
                      </a:r>
                      <a:endParaRPr lang="en-US" sz="2400">
                        <a:solidFill>
                          <a:srgbClr val="FF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40</a:t>
                      </a:r>
                      <a:endParaRPr lang="en-US" sz="2400">
                        <a:solidFill>
                          <a:srgbClr val="FF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822960">
                <a:tc>
                  <a:txBody>
                    <a:bodyPr/>
                    <a:p>
                      <a:pPr algn="ctr">
                        <a:buNone/>
                      </a:pPr>
                      <a:r>
                        <a:rPr lang="en-US" sz="2400" b="1">
                          <a:latin typeface="Times New Roman" panose="02020603050405020304" pitchFamily="18" charset="0"/>
                          <a:cs typeface="Times New Roman" panose="02020603050405020304" pitchFamily="18" charset="0"/>
                        </a:rPr>
                        <a:t>HPMC</a:t>
                      </a:r>
                      <a:endParaRPr lang="en-US" sz="2400" b="1">
                        <a:latin typeface="Times New Roman" panose="02020603050405020304" pitchFamily="18" charset="0"/>
                        <a:cs typeface="Times New Roman" panose="02020603050405020304" pitchFamily="18" charset="0"/>
                      </a:endParaRPr>
                    </a:p>
                    <a:p>
                      <a:pPr algn="ctr">
                        <a:buNone/>
                      </a:pP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1</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1.5</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2</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73405">
                <a:tc>
                  <a:txBody>
                    <a:bodyPr/>
                    <a:p>
                      <a:pPr algn="ctr">
                        <a:buNone/>
                      </a:pPr>
                      <a:r>
                        <a:rPr lang="en-US" sz="2400" b="1">
                          <a:latin typeface="Times New Roman" panose="02020603050405020304" pitchFamily="18" charset="0"/>
                          <a:cs typeface="Times New Roman" panose="02020603050405020304" pitchFamily="18" charset="0"/>
                        </a:rPr>
                        <a:t>WATER</a:t>
                      </a: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45</a:t>
                      </a:r>
                      <a:endParaRPr lang="en-US" sz="2400">
                        <a:solidFill>
                          <a:srgbClr val="FF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45</a:t>
                      </a:r>
                      <a:endParaRPr lang="en-US" sz="2400">
                        <a:solidFill>
                          <a:srgbClr val="FF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45</a:t>
                      </a:r>
                      <a:endParaRPr lang="en-US" sz="2400">
                        <a:solidFill>
                          <a:srgbClr val="FF0000"/>
                        </a:solidFill>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822960">
                <a:tc>
                  <a:txBody>
                    <a:bodyPr/>
                    <a:p>
                      <a:pPr algn="ctr">
                        <a:buNone/>
                      </a:pPr>
                      <a:r>
                        <a:rPr lang="en-US" sz="2400" b="1">
                          <a:latin typeface="Times New Roman" panose="02020603050405020304" pitchFamily="18" charset="0"/>
                          <a:cs typeface="Times New Roman" panose="02020603050405020304" pitchFamily="18" charset="0"/>
                        </a:rPr>
                        <a:t>TRIETHANOLAMINE</a:t>
                      </a:r>
                      <a:endParaRPr lang="en-US" sz="2400" b="1">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q.s</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q.s</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q.s</a:t>
                      </a:r>
                      <a:endParaRPr 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54940"/>
            <a:ext cx="9144000" cy="855345"/>
          </a:xfrm>
        </p:spPr>
        <p:txBody>
          <a:bodyPr>
            <a:normAutofit fontScale="90000"/>
          </a:bodyPr>
          <a:p>
            <a:r>
              <a:rPr lang="en-IN" altLang="en-US" sz="311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EVALUATION OF OPTIMIZED MICROEMUL-BASED GELS</a:t>
            </a:r>
            <a:endParaRPr lang="en-IN" altLang="en-US" sz="3110">
              <a:gradFill>
                <a:gsLst>
                  <a:gs pos="0">
                    <a:srgbClr val="012D86"/>
                  </a:gs>
                  <a:gs pos="100000">
                    <a:srgbClr val="0E2557"/>
                  </a:gs>
                </a:gsLst>
                <a:lin scaled="0"/>
              </a:gra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a:xfrm>
            <a:off x="1522730" y="1095375"/>
            <a:ext cx="9144000" cy="4423410"/>
          </a:xfrm>
        </p:spPr>
        <p:txBody>
          <a:bodyPr>
            <a:normAutofit lnSpcReduction="10000"/>
          </a:bodyPr>
          <a:p>
            <a:pPr algn="just">
              <a:buFont typeface="Wingdings" panose="05000000000000000000" charset="0"/>
              <a:buChar char="ü"/>
            </a:pPr>
            <a:r>
              <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Physical evaluation</a:t>
            </a:r>
            <a:endPar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Color </a:t>
            </a:r>
            <a:endPar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Homogeneity</a:t>
            </a:r>
            <a:endPar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pH</a:t>
            </a:r>
            <a:endPar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Spreadability</a:t>
            </a:r>
            <a:endPar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Viscosity</a:t>
            </a:r>
            <a:endPar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rPr>
              <a:t>Drug content</a:t>
            </a:r>
            <a:endParaRPr lang="en-IN" altLang="en-US" sz="2400">
              <a:gradFill>
                <a:gsLst>
                  <a:gs pos="0">
                    <a:srgbClr val="007BD3"/>
                  </a:gs>
                  <a:gs pos="100000">
                    <a:srgbClr val="034373"/>
                  </a:gs>
                </a:gsLst>
                <a:lin scaled="0"/>
              </a:gradFill>
              <a:latin typeface="Times New Roman" panose="02020603050405020304" pitchFamily="18" charset="0"/>
              <a:cs typeface="Times New Roman" panose="02020603050405020304" pitchFamily="18" charset="0"/>
            </a:endParaRPr>
          </a:p>
          <a:p>
            <a:pPr algn="just">
              <a:buFont typeface="Wingdings" panose="05000000000000000000" charset="0"/>
              <a:buChar char="ü"/>
            </a:pPr>
            <a:endParaRPr lang="en-IN" altLang="en-US"/>
          </a:p>
          <a:p>
            <a:pPr algn="just"/>
            <a:endParaRPr lang="en-I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41605"/>
            <a:ext cx="9144000" cy="983615"/>
          </a:xfrm>
        </p:spPr>
        <p:txBody>
          <a:bodyPr>
            <a:normAutofit fontScale="90000"/>
          </a:bodyPr>
          <a:p>
            <a:r>
              <a:rPr lang="en-US" sz="2665">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EVALUATION OF PHYSICAL APPEARANCE OF MICROEMULGELS </a:t>
            </a:r>
            <a:r>
              <a:rPr lang="en-IN" altLang="en-US" sz="2665">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CONTAINING METFORMIN HCL</a:t>
            </a:r>
            <a:endParaRPr lang="en-IN" altLang="en-US" sz="2665">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pic>
        <p:nvPicPr>
          <p:cNvPr id="5" name="Content Placeholder 4"/>
          <p:cNvPicPr>
            <a:picLocks noChangeAspect="1"/>
          </p:cNvPicPr>
          <p:nvPr>
            <p:ph sz="half" idx="1"/>
          </p:nvPr>
        </p:nvPicPr>
        <p:blipFill>
          <a:blip r:embed="rId1"/>
          <a:stretch>
            <a:fillRect/>
          </a:stretch>
        </p:blipFill>
        <p:spPr>
          <a:xfrm>
            <a:off x="609600" y="1428115"/>
            <a:ext cx="5067300" cy="3896360"/>
          </a:xfrm>
          <a:prstGeom prst="rect">
            <a:avLst/>
          </a:prstGeom>
        </p:spPr>
      </p:pic>
      <p:graphicFrame>
        <p:nvGraphicFramePr>
          <p:cNvPr id="6" name="Table 5"/>
          <p:cNvGraphicFramePr/>
          <p:nvPr/>
        </p:nvGraphicFramePr>
        <p:xfrm>
          <a:off x="5838825" y="1296035"/>
          <a:ext cx="6102985" cy="4427855"/>
        </p:xfrm>
        <a:graphic>
          <a:graphicData uri="http://schemas.openxmlformats.org/drawingml/2006/table">
            <a:tbl>
              <a:tblPr firstRow="1" bandRow="1">
                <a:tableStyleId>{5C22544A-7EE6-4342-B048-85BDC9FD1C3A}</a:tableStyleId>
              </a:tblPr>
              <a:tblGrid>
                <a:gridCol w="2610485"/>
                <a:gridCol w="1555115"/>
                <a:gridCol w="1937385"/>
              </a:tblGrid>
              <a:tr h="1024890">
                <a:tc>
                  <a:txBody>
                    <a:bodyPr/>
                    <a:p>
                      <a:pPr algn="ctr">
                        <a:buNone/>
                      </a:pPr>
                      <a:r>
                        <a:rPr lang="en-US" sz="2400">
                          <a:latin typeface="Times New Roman" panose="02020603050405020304" pitchFamily="18" charset="0"/>
                          <a:cs typeface="Times New Roman" panose="02020603050405020304" pitchFamily="18" charset="0"/>
                        </a:rPr>
                        <a:t>FORMULATION CODE</a:t>
                      </a:r>
                      <a:endParaRPr lang="en-US" sz="24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COLOR</a:t>
                      </a:r>
                      <a:endParaRPr lang="en-US" sz="24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sz="2400">
                          <a:latin typeface="Times New Roman" panose="02020603050405020304" pitchFamily="18" charset="0"/>
                          <a:cs typeface="Times New Roman" panose="02020603050405020304" pitchFamily="18" charset="0"/>
                        </a:rPr>
                        <a:t>HOMOGENEITY</a:t>
                      </a:r>
                      <a:endParaRPr lang="en-US" sz="24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025525">
                <a:tc>
                  <a:txBody>
                    <a:bodyPr/>
                    <a:p>
                      <a:pPr algn="ctr">
                        <a:buNone/>
                      </a:pPr>
                      <a:r>
                        <a:rPr lang="en-US" sz="2000">
                          <a:latin typeface="Times New Roman" panose="02020603050405020304" pitchFamily="18" charset="0"/>
                          <a:cs typeface="Times New Roman" panose="02020603050405020304" pitchFamily="18" charset="0"/>
                        </a:rPr>
                        <a:t>MEG-1</a:t>
                      </a:r>
                      <a:endParaRPr lang="en-US" sz="2000">
                        <a:latin typeface="Times New Roman" panose="02020603050405020304" pitchFamily="18" charset="0"/>
                        <a:cs typeface="Times New Roman" panose="02020603050405020304" pitchFamily="18" charset="0"/>
                      </a:endParaRPr>
                    </a:p>
                    <a:p>
                      <a:pPr algn="ctr">
                        <a:buNone/>
                      </a:pPr>
                      <a:r>
                        <a:rPr lang="en-IN" altLang="en-US" sz="2000">
                          <a:latin typeface="Times New Roman" panose="02020603050405020304" pitchFamily="18" charset="0"/>
                          <a:cs typeface="Times New Roman" panose="02020603050405020304" pitchFamily="18" charset="0"/>
                        </a:rPr>
                        <a:t>{%w/w}</a:t>
                      </a:r>
                      <a:endParaRPr lang="en-IN" altLang="en-US" sz="20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WHITE</a:t>
                      </a:r>
                      <a:endParaRPr lang="en-US" sz="20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EXCELLENT</a:t>
                      </a:r>
                      <a:endParaRPr lang="en-US" sz="20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188720">
                <a:tc>
                  <a:txBody>
                    <a:bodyPr/>
                    <a:p>
                      <a:pPr algn="ctr">
                        <a:buNone/>
                      </a:pPr>
                      <a:r>
                        <a:rPr lang="en-US" sz="2000">
                          <a:latin typeface="Times New Roman" panose="02020603050405020304" pitchFamily="18" charset="0"/>
                          <a:cs typeface="Times New Roman" panose="02020603050405020304" pitchFamily="18" charset="0"/>
                        </a:rPr>
                        <a:t>MEG-2</a:t>
                      </a:r>
                      <a:endParaRPr lang="en-US" sz="2000">
                        <a:latin typeface="Times New Roman" panose="02020603050405020304" pitchFamily="18" charset="0"/>
                        <a:cs typeface="Times New Roman" panose="02020603050405020304" pitchFamily="18" charset="0"/>
                      </a:endParaRPr>
                    </a:p>
                    <a:p>
                      <a:pPr algn="ctr">
                        <a:buNone/>
                      </a:pP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US" sz="20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WHITE</a:t>
                      </a:r>
                      <a:endParaRPr lang="en-US" sz="20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sz="2000">
                          <a:latin typeface="Times New Roman" panose="02020603050405020304" pitchFamily="18" charset="0"/>
                          <a:cs typeface="Times New Roman" panose="02020603050405020304" pitchFamily="18" charset="0"/>
                          <a:sym typeface="+mn-ea"/>
                        </a:rPr>
                        <a:t>EXCELLENT</a:t>
                      </a:r>
                      <a:endParaRPr lang="en-US" sz="2000">
                        <a:latin typeface="Times New Roman" panose="02020603050405020304" pitchFamily="18" charset="0"/>
                        <a:cs typeface="Times New Roman" panose="02020603050405020304" pitchFamily="18" charset="0"/>
                      </a:endParaRPr>
                    </a:p>
                    <a:p>
                      <a:pPr algn="ctr">
                        <a:buNone/>
                      </a:pPr>
                      <a:endParaRPr lang="en-US" sz="20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1188720">
                <a:tc>
                  <a:txBody>
                    <a:bodyPr/>
                    <a:p>
                      <a:pPr algn="ctr">
                        <a:buNone/>
                      </a:pPr>
                      <a:r>
                        <a:rPr lang="en-US" sz="2000">
                          <a:latin typeface="Times New Roman" panose="02020603050405020304" pitchFamily="18" charset="0"/>
                          <a:cs typeface="Times New Roman" panose="02020603050405020304" pitchFamily="18" charset="0"/>
                        </a:rPr>
                        <a:t>MEG-3</a:t>
                      </a:r>
                      <a:endParaRPr lang="en-US" sz="2000">
                        <a:latin typeface="Times New Roman" panose="02020603050405020304" pitchFamily="18" charset="0"/>
                        <a:cs typeface="Times New Roman" panose="02020603050405020304" pitchFamily="18" charset="0"/>
                      </a:endParaRPr>
                    </a:p>
                    <a:p>
                      <a:pPr algn="ctr">
                        <a:buNone/>
                      </a:pP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US" sz="20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sz="2000">
                          <a:latin typeface="Times New Roman" panose="02020603050405020304" pitchFamily="18" charset="0"/>
                          <a:cs typeface="Times New Roman" panose="02020603050405020304" pitchFamily="18" charset="0"/>
                        </a:rPr>
                        <a:t>WHITE</a:t>
                      </a:r>
                      <a:endParaRPr lang="en-US" sz="20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algn="ctr">
                        <a:buNone/>
                      </a:pPr>
                      <a:r>
                        <a:rPr lang="en-US" sz="2000">
                          <a:latin typeface="Times New Roman" panose="02020603050405020304" pitchFamily="18" charset="0"/>
                          <a:cs typeface="Times New Roman" panose="02020603050405020304" pitchFamily="18" charset="0"/>
                          <a:sym typeface="+mn-ea"/>
                        </a:rPr>
                        <a:t>EXCELLENT</a:t>
                      </a:r>
                      <a:endParaRPr lang="en-US" sz="2000">
                        <a:latin typeface="Times New Roman" panose="02020603050405020304" pitchFamily="18" charset="0"/>
                        <a:cs typeface="Times New Roman" panose="02020603050405020304" pitchFamily="18" charset="0"/>
                      </a:endParaRPr>
                    </a:p>
                    <a:p>
                      <a:pPr algn="ctr">
                        <a:buNone/>
                      </a:pPr>
                      <a:endParaRPr lang="en-US" sz="200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43510"/>
            <a:ext cx="9144000" cy="689610"/>
          </a:xfrm>
        </p:spPr>
        <p:txBody>
          <a:bodyPr/>
          <a:p>
            <a:r>
              <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Evaluation of microemulsion based gel</a:t>
            </a:r>
            <a:endPar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graphicFrame>
        <p:nvGraphicFramePr>
          <p:cNvPr id="4" name="Table 3"/>
          <p:cNvGraphicFramePr/>
          <p:nvPr/>
        </p:nvGraphicFramePr>
        <p:xfrm>
          <a:off x="1724025" y="1021080"/>
          <a:ext cx="8533130" cy="2675890"/>
        </p:xfrm>
        <a:graphic>
          <a:graphicData uri="http://schemas.openxmlformats.org/drawingml/2006/table">
            <a:tbl>
              <a:tblPr firstRow="1" bandRow="1">
                <a:tableStyleId>{5C22544A-7EE6-4342-B048-85BDC9FD1C3A}</a:tableStyleId>
              </a:tblPr>
              <a:tblGrid>
                <a:gridCol w="4266565"/>
                <a:gridCol w="4266565"/>
              </a:tblGrid>
              <a:tr h="572770">
                <a:tc>
                  <a:txBody>
                    <a:bodyPr/>
                    <a:p>
                      <a:pPr algn="ctr">
                        <a:buNone/>
                      </a:pPr>
                      <a:r>
                        <a:rPr lang="en-IN" altLang="en-US" sz="2000"/>
                        <a:t> MICROEMULGELS</a:t>
                      </a: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t>pH</a:t>
                      </a: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72770">
                <a:tc>
                  <a:txBody>
                    <a:bodyPr/>
                    <a:p>
                      <a:pPr algn="ctr">
                        <a:buNone/>
                      </a:pPr>
                      <a:r>
                        <a:rPr lang="en-IN" altLang="en-US" sz="2000"/>
                        <a:t>MEG-1{%w/w}</a:t>
                      </a:r>
                      <a:endParaRPr lang="en-IN" altLang="en-US" sz="2000"/>
                    </a:p>
                    <a:p>
                      <a:pPr algn="ctr">
                        <a:buNone/>
                      </a:pP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t>6.5</a:t>
                      </a: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72770">
                <a:tc>
                  <a:txBody>
                    <a:bodyPr/>
                    <a:p>
                      <a:pPr algn="ctr">
                        <a:buNone/>
                      </a:pPr>
                      <a:r>
                        <a:rPr lang="en-IN" altLang="en-US" sz="2000"/>
                        <a:t>MEG-2{%w/w}</a:t>
                      </a:r>
                      <a:endParaRPr lang="en-IN" altLang="en-US" sz="2000"/>
                    </a:p>
                    <a:p>
                      <a:pPr algn="ctr">
                        <a:buNone/>
                      </a:pP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t>6.3</a:t>
                      </a:r>
                      <a:r>
                        <a:rPr lang="en-US" sz="2000"/>
                        <a:t>±0.07</a:t>
                      </a:r>
                      <a:endParaRPr lang="en-US"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72770">
                <a:tc>
                  <a:txBody>
                    <a:bodyPr/>
                    <a:p>
                      <a:pPr algn="ctr">
                        <a:buNone/>
                      </a:pPr>
                      <a:r>
                        <a:rPr lang="en-IN" altLang="en-US" sz="2000"/>
                        <a:t>MEG-3{%w/w}</a:t>
                      </a:r>
                      <a:endParaRPr lang="en-IN" altLang="en-US" sz="2000"/>
                    </a:p>
                    <a:p>
                      <a:pPr algn="ctr">
                        <a:buNone/>
                      </a:pP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t>6.5</a:t>
                      </a:r>
                      <a:r>
                        <a:rPr lang="en-US" sz="2000"/>
                        <a:t>±0.06</a:t>
                      </a:r>
                      <a:endParaRPr lang="en-US"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graphicFrame>
        <p:nvGraphicFramePr>
          <p:cNvPr id="5" name="Table 4"/>
          <p:cNvGraphicFramePr/>
          <p:nvPr/>
        </p:nvGraphicFramePr>
        <p:xfrm>
          <a:off x="1724025" y="3610610"/>
          <a:ext cx="8533130" cy="2354580"/>
        </p:xfrm>
        <a:graphic>
          <a:graphicData uri="http://schemas.openxmlformats.org/drawingml/2006/table">
            <a:tbl>
              <a:tblPr firstRow="1" bandRow="1">
                <a:tableStyleId>{5C22544A-7EE6-4342-B048-85BDC9FD1C3A}</a:tableStyleId>
              </a:tblPr>
              <a:tblGrid>
                <a:gridCol w="4266565"/>
                <a:gridCol w="4266565"/>
              </a:tblGrid>
              <a:tr h="588645">
                <a:tc>
                  <a:txBody>
                    <a:bodyPr/>
                    <a:p>
                      <a:pPr algn="ctr">
                        <a:buNone/>
                      </a:pPr>
                      <a:r>
                        <a:rPr lang="en-IN" altLang="en-US" sz="2000"/>
                        <a:t>MICROEMULGELS</a:t>
                      </a: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t>SPREADABILITY</a:t>
                      </a:r>
                      <a:endParaRPr lang="en-IN" altLang="en-US" sz="2000"/>
                    </a:p>
                    <a:p>
                      <a:pPr algn="ctr">
                        <a:buNone/>
                      </a:pPr>
                      <a:r>
                        <a:rPr lang="en-IN" altLang="en-US" sz="2000"/>
                        <a:t>[g/cm/s]</a:t>
                      </a: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88645">
                <a:tc>
                  <a:txBody>
                    <a:bodyPr/>
                    <a:p>
                      <a:pPr algn="ctr">
                        <a:buNone/>
                      </a:pPr>
                      <a:r>
                        <a:rPr lang="en-IN" altLang="en-US" sz="2000">
                          <a:sym typeface="+mn-ea"/>
                        </a:rPr>
                        <a:t>MEG-1</a:t>
                      </a: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IN" altLang="en-US" sz="2000"/>
                    </a:p>
                    <a:p>
                      <a:pPr algn="ctr">
                        <a:buNone/>
                      </a:pP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t>20.80</a:t>
                      </a:r>
                      <a:r>
                        <a:rPr lang="en-US" sz="2000">
                          <a:latin typeface="Arial" panose="020B0604020202020204" pitchFamily="34" charset="0"/>
                          <a:sym typeface="+mn-ea"/>
                        </a:rPr>
                        <a:t>±0.08</a:t>
                      </a: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88645">
                <a:tc>
                  <a:txBody>
                    <a:bodyPr/>
                    <a:p>
                      <a:pPr algn="ctr">
                        <a:buNone/>
                      </a:pPr>
                      <a:r>
                        <a:rPr lang="en-IN" altLang="en-US" sz="2000"/>
                        <a:t>MEG-2</a:t>
                      </a: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t>20.70</a:t>
                      </a:r>
                      <a:r>
                        <a:rPr lang="en-US" sz="2000">
                          <a:latin typeface="Arial" panose="020B0604020202020204" pitchFamily="34" charset="0"/>
                          <a:sym typeface="+mn-ea"/>
                        </a:rPr>
                        <a:t>±0.05</a:t>
                      </a: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588645">
                <a:tc>
                  <a:txBody>
                    <a:bodyPr/>
                    <a:p>
                      <a:pPr algn="ctr">
                        <a:buNone/>
                      </a:pPr>
                      <a:r>
                        <a:rPr lang="en-IN" altLang="en-US" sz="2000"/>
                        <a:t>MEG-3</a:t>
                      </a: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t>20.75</a:t>
                      </a:r>
                      <a:r>
                        <a:rPr lang="en-US" sz="2000">
                          <a:latin typeface="Arial" panose="020B0604020202020204" pitchFamily="34" charset="0"/>
                          <a:sym typeface="+mn-ea"/>
                        </a:rPr>
                        <a:t>±0.07</a:t>
                      </a:r>
                      <a:endParaRPr lang="en-IN" altLang="en-US" sz="2000"/>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sp>
        <p:nvSpPr>
          <p:cNvPr id="3" name="Text Box 2"/>
          <p:cNvSpPr txBox="1"/>
          <p:nvPr/>
        </p:nvSpPr>
        <p:spPr>
          <a:xfrm>
            <a:off x="8229600" y="1612900"/>
            <a:ext cx="342900" cy="408305"/>
          </a:xfrm>
          <a:prstGeom prst="rect">
            <a:avLst/>
          </a:prstGeom>
          <a:noFill/>
        </p:spPr>
        <p:txBody>
          <a:bodyPr wrap="none" rtlCol="0" anchor="t">
            <a:noAutofit/>
          </a:bodyPr>
          <a:p>
            <a:r>
              <a:rPr lang="en-US">
                <a:latin typeface="Arial" panose="020B0604020202020204" pitchFamily="34" charset="0"/>
              </a:rPr>
              <a:t>±0.07</a:t>
            </a:r>
            <a:endParaRPr lang="en-US">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43940" y="121285"/>
            <a:ext cx="9622790" cy="733425"/>
          </a:xfrm>
        </p:spPr>
        <p:txBody>
          <a:bodyPr>
            <a:normAutofit fontScale="90000"/>
          </a:bodyPr>
          <a:p>
            <a:r>
              <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EVALUATION MICROEMULSION BASED GEL</a:t>
            </a:r>
            <a:endPar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graphicFrame>
        <p:nvGraphicFramePr>
          <p:cNvPr id="4" name="Table 3"/>
          <p:cNvGraphicFramePr/>
          <p:nvPr/>
        </p:nvGraphicFramePr>
        <p:xfrm>
          <a:off x="1115060" y="1168400"/>
          <a:ext cx="4980940" cy="4282440"/>
        </p:xfrm>
        <a:graphic>
          <a:graphicData uri="http://schemas.openxmlformats.org/drawingml/2006/table">
            <a:tbl>
              <a:tblPr firstRow="1" bandRow="1">
                <a:tableStyleId>{5C22544A-7EE6-4342-B048-85BDC9FD1C3A}</a:tableStyleId>
              </a:tblPr>
              <a:tblGrid>
                <a:gridCol w="2490470"/>
                <a:gridCol w="2490470"/>
              </a:tblGrid>
              <a:tr h="1070610">
                <a:tc>
                  <a:txBody>
                    <a:bodyPr/>
                    <a:p>
                      <a:pPr algn="ctr">
                        <a:buNone/>
                      </a:pPr>
                      <a:r>
                        <a:rPr lang="en-IN" altLang="en-US" sz="2000">
                          <a:latin typeface="Times New Roman" panose="02020603050405020304" pitchFamily="18" charset="0"/>
                          <a:cs typeface="Times New Roman" panose="02020603050405020304" pitchFamily="18" charset="0"/>
                        </a:rPr>
                        <a:t>MICROEMULGELS</a:t>
                      </a: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latin typeface="Times New Roman" panose="02020603050405020304" pitchFamily="18" charset="0"/>
                          <a:cs typeface="Times New Roman" panose="02020603050405020304" pitchFamily="18" charset="0"/>
                        </a:rPr>
                        <a:t>HOMOGENEITY</a:t>
                      </a: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70610">
                <a:tc>
                  <a:txBody>
                    <a:bodyPr/>
                    <a:p>
                      <a:pPr algn="ctr">
                        <a:buNone/>
                      </a:pPr>
                      <a:r>
                        <a:rPr lang="en-IN" altLang="en-US" sz="2000">
                          <a:latin typeface="Times New Roman" panose="02020603050405020304" pitchFamily="18" charset="0"/>
                          <a:cs typeface="Times New Roman" panose="02020603050405020304" pitchFamily="18" charset="0"/>
                        </a:rPr>
                        <a:t>MEG-1</a:t>
                      </a: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latin typeface="Times New Roman" panose="02020603050405020304" pitchFamily="18" charset="0"/>
                          <a:cs typeface="Times New Roman" panose="02020603050405020304" pitchFamily="18" charset="0"/>
                        </a:rPr>
                        <a:t>Good</a:t>
                      </a: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70610">
                <a:tc>
                  <a:txBody>
                    <a:bodyPr/>
                    <a:p>
                      <a:pPr algn="ctr">
                        <a:buNone/>
                      </a:pPr>
                      <a:r>
                        <a:rPr lang="en-IN" altLang="en-US" sz="2000">
                          <a:latin typeface="Times New Roman" panose="02020603050405020304" pitchFamily="18" charset="0"/>
                          <a:cs typeface="Times New Roman" panose="02020603050405020304" pitchFamily="18" charset="0"/>
                        </a:rPr>
                        <a:t>MEG-2</a:t>
                      </a: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latin typeface="Times New Roman" panose="02020603050405020304" pitchFamily="18" charset="0"/>
                          <a:cs typeface="Times New Roman" panose="02020603050405020304" pitchFamily="18" charset="0"/>
                        </a:rPr>
                        <a:t>Good</a:t>
                      </a: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70610">
                <a:tc>
                  <a:txBody>
                    <a:bodyPr/>
                    <a:p>
                      <a:pPr algn="ctr">
                        <a:buNone/>
                      </a:pPr>
                      <a:r>
                        <a:rPr lang="en-IN" altLang="en-US" sz="2000">
                          <a:latin typeface="Times New Roman" panose="02020603050405020304" pitchFamily="18" charset="0"/>
                          <a:cs typeface="Times New Roman" panose="02020603050405020304" pitchFamily="18" charset="0"/>
                        </a:rPr>
                        <a:t>MEG-3</a:t>
                      </a: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latin typeface="Times New Roman" panose="02020603050405020304" pitchFamily="18" charset="0"/>
                          <a:cs typeface="Times New Roman" panose="02020603050405020304" pitchFamily="18" charset="0"/>
                        </a:rPr>
                        <a:t>Good</a:t>
                      </a: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graphicFrame>
        <p:nvGraphicFramePr>
          <p:cNvPr id="5" name="Table 4"/>
          <p:cNvGraphicFramePr/>
          <p:nvPr/>
        </p:nvGraphicFramePr>
        <p:xfrm>
          <a:off x="6380480" y="1165860"/>
          <a:ext cx="4988560" cy="4224020"/>
        </p:xfrm>
        <a:graphic>
          <a:graphicData uri="http://schemas.openxmlformats.org/drawingml/2006/table">
            <a:tbl>
              <a:tblPr firstRow="1" bandRow="1">
                <a:tableStyleId>{5C22544A-7EE6-4342-B048-85BDC9FD1C3A}</a:tableStyleId>
              </a:tblPr>
              <a:tblGrid>
                <a:gridCol w="2578100"/>
                <a:gridCol w="2410460"/>
              </a:tblGrid>
              <a:tr h="1056005">
                <a:tc>
                  <a:txBody>
                    <a:bodyPr/>
                    <a:p>
                      <a:pPr>
                        <a:buNone/>
                      </a:pPr>
                      <a:r>
                        <a:rPr lang="en-IN" altLang="en-US" sz="2000">
                          <a:latin typeface="Times New Roman" panose="02020603050405020304" pitchFamily="18" charset="0"/>
                          <a:cs typeface="Times New Roman" panose="02020603050405020304" pitchFamily="18" charset="0"/>
                        </a:rPr>
                        <a:t>MICROEMULGELS</a:t>
                      </a: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latin typeface="Times New Roman" panose="02020603050405020304" pitchFamily="18" charset="0"/>
                          <a:cs typeface="Times New Roman" panose="02020603050405020304" pitchFamily="18" charset="0"/>
                        </a:rPr>
                        <a:t>VISCOSITY</a:t>
                      </a: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56005">
                <a:tc>
                  <a:txBody>
                    <a:bodyPr/>
                    <a:p>
                      <a:pPr algn="ctr">
                        <a:buNone/>
                      </a:pPr>
                      <a:r>
                        <a:rPr lang="en-IN" altLang="en-US" sz="2000">
                          <a:latin typeface="Times New Roman" panose="02020603050405020304" pitchFamily="18" charset="0"/>
                          <a:cs typeface="Times New Roman" panose="02020603050405020304" pitchFamily="18" charset="0"/>
                        </a:rPr>
                        <a:t>MEG-1</a:t>
                      </a: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latin typeface="Times New Roman" panose="02020603050405020304" pitchFamily="18" charset="0"/>
                          <a:cs typeface="Times New Roman" panose="02020603050405020304" pitchFamily="18" charset="0"/>
                        </a:rPr>
                        <a:t>1540</a:t>
                      </a:r>
                      <a:r>
                        <a:rPr lang="en-US" sz="2000">
                          <a:latin typeface="Arial" panose="020B0604020202020204" pitchFamily="34" charset="0"/>
                          <a:sym typeface="+mn-ea"/>
                        </a:rPr>
                        <a:t>±10</a:t>
                      </a: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56005">
                <a:tc>
                  <a:txBody>
                    <a:bodyPr/>
                    <a:p>
                      <a:pPr algn="ctr">
                        <a:buNone/>
                      </a:pPr>
                      <a:r>
                        <a:rPr lang="en-IN" altLang="en-US" sz="2000">
                          <a:latin typeface="Times New Roman" panose="02020603050405020304" pitchFamily="18" charset="0"/>
                          <a:cs typeface="Times New Roman" panose="02020603050405020304" pitchFamily="18" charset="0"/>
                        </a:rPr>
                        <a:t>MEG-2</a:t>
                      </a: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latin typeface="Times New Roman" panose="02020603050405020304" pitchFamily="18" charset="0"/>
                          <a:cs typeface="Times New Roman" panose="02020603050405020304" pitchFamily="18" charset="0"/>
                        </a:rPr>
                        <a:t>1100</a:t>
                      </a:r>
                      <a:r>
                        <a:rPr lang="en-US" sz="2000">
                          <a:latin typeface="Arial" panose="020B0604020202020204" pitchFamily="34" charset="0"/>
                          <a:sym typeface="+mn-ea"/>
                        </a:rPr>
                        <a:t>±12</a:t>
                      </a:r>
                      <a:endParaRPr lang="en-US" altLang="en-IN"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56005">
                <a:tc>
                  <a:txBody>
                    <a:bodyPr/>
                    <a:p>
                      <a:pPr algn="ctr">
                        <a:buNone/>
                      </a:pPr>
                      <a:r>
                        <a:rPr lang="en-IN" altLang="en-US" sz="2000">
                          <a:latin typeface="Times New Roman" panose="02020603050405020304" pitchFamily="18" charset="0"/>
                          <a:cs typeface="Times New Roman" panose="02020603050405020304" pitchFamily="18" charset="0"/>
                        </a:rPr>
                        <a:t>MEG-3</a:t>
                      </a:r>
                      <a:r>
                        <a:rPr lang="en-IN" altLang="en-US" sz="2000">
                          <a:latin typeface="Times New Roman" panose="02020603050405020304" pitchFamily="18" charset="0"/>
                          <a:cs typeface="Times New Roman" panose="02020603050405020304" pitchFamily="18" charset="0"/>
                          <a:sym typeface="+mn-ea"/>
                        </a:rPr>
                        <a:t>{%w/w}</a:t>
                      </a:r>
                      <a:endParaRPr lang="en-IN" altLang="en-US" sz="2000">
                        <a:latin typeface="Times New Roman" panose="02020603050405020304" pitchFamily="18" charset="0"/>
                        <a:cs typeface="Times New Roman" panose="02020603050405020304" pitchFamily="18" charset="0"/>
                      </a:endParaRPr>
                    </a:p>
                    <a:p>
                      <a:pPr algn="ctr">
                        <a:buNone/>
                      </a:pP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000">
                          <a:latin typeface="Times New Roman" panose="02020603050405020304" pitchFamily="18" charset="0"/>
                          <a:cs typeface="Times New Roman" panose="02020603050405020304" pitchFamily="18" charset="0"/>
                        </a:rPr>
                        <a:t>850</a:t>
                      </a:r>
                      <a:r>
                        <a:rPr lang="en-US" sz="2000">
                          <a:latin typeface="Arial" panose="020B0604020202020204" pitchFamily="34" charset="0"/>
                          <a:sym typeface="+mn-ea"/>
                        </a:rPr>
                        <a:t>±10</a:t>
                      </a:r>
                      <a:endParaRPr lang="en-IN" altLang="en-US" sz="20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17855" y="278765"/>
            <a:ext cx="10683240" cy="659130"/>
          </a:xfrm>
        </p:spPr>
        <p:txBody>
          <a:bodyPr>
            <a:normAutofit/>
          </a:bodyPr>
          <a:p>
            <a:r>
              <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EVALUATION OF MICROEMULSION BASED GEL</a:t>
            </a:r>
            <a:endPar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graphicFrame>
        <p:nvGraphicFramePr>
          <p:cNvPr id="4" name="Table 3"/>
          <p:cNvGraphicFramePr/>
          <p:nvPr/>
        </p:nvGraphicFramePr>
        <p:xfrm>
          <a:off x="1828800" y="1252220"/>
          <a:ext cx="8533130" cy="4312920"/>
        </p:xfrm>
        <a:graphic>
          <a:graphicData uri="http://schemas.openxmlformats.org/drawingml/2006/table">
            <a:tbl>
              <a:tblPr firstRow="1" bandRow="1">
                <a:tableStyleId>{5C22544A-7EE6-4342-B048-85BDC9FD1C3A}</a:tableStyleId>
              </a:tblPr>
              <a:tblGrid>
                <a:gridCol w="4266565"/>
                <a:gridCol w="4266565"/>
              </a:tblGrid>
              <a:tr h="1078230">
                <a:tc>
                  <a:txBody>
                    <a:bodyPr/>
                    <a:p>
                      <a:pPr algn="ctr">
                        <a:buNone/>
                      </a:pPr>
                      <a:r>
                        <a:rPr lang="en-IN" altLang="en-US" sz="2400">
                          <a:latin typeface="Times New Roman" panose="02020603050405020304" pitchFamily="18" charset="0"/>
                          <a:cs typeface="Times New Roman" panose="02020603050405020304" pitchFamily="18" charset="0"/>
                        </a:rPr>
                        <a:t>MICROEMULGELS</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DRUG CONTENT</a:t>
                      </a:r>
                      <a:endParaRPr lang="en-IN" altLang="en-US" sz="2400">
                        <a:latin typeface="Times New Roman" panose="02020603050405020304" pitchFamily="18" charset="0"/>
                        <a:cs typeface="Times New Roman" panose="02020603050405020304" pitchFamily="18" charset="0"/>
                      </a:endParaRPr>
                    </a:p>
                    <a:p>
                      <a:pPr algn="ctr">
                        <a:buNone/>
                      </a:pPr>
                      <a:r>
                        <a:rPr lang="en-IN" altLang="en-US" sz="2400">
                          <a:latin typeface="Times New Roman" panose="02020603050405020304" pitchFamily="18" charset="0"/>
                          <a:cs typeface="Times New Roman" panose="02020603050405020304" pitchFamily="18" charset="0"/>
                        </a:rPr>
                        <a:t>[%]</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78230">
                <a:tc>
                  <a:txBody>
                    <a:bodyPr/>
                    <a:p>
                      <a:pPr algn="ctr">
                        <a:buNone/>
                      </a:pPr>
                      <a:r>
                        <a:rPr lang="en-IN" altLang="en-US" sz="2400">
                          <a:latin typeface="Times New Roman" panose="02020603050405020304" pitchFamily="18" charset="0"/>
                          <a:cs typeface="Times New Roman" panose="02020603050405020304" pitchFamily="18" charset="0"/>
                        </a:rPr>
                        <a:t>MEG-1</a:t>
                      </a:r>
                      <a:r>
                        <a:rPr lang="en-IN" altLang="en-US" sz="2400">
                          <a:latin typeface="Times New Roman" panose="02020603050405020304" pitchFamily="18" charset="0"/>
                          <a:cs typeface="Times New Roman" panose="02020603050405020304" pitchFamily="18" charset="0"/>
                          <a:sym typeface="+mn-ea"/>
                        </a:rPr>
                        <a:t>{%w/w}</a:t>
                      </a:r>
                      <a:endParaRPr lang="en-IN" altLang="en-US" sz="2400">
                        <a:latin typeface="Times New Roman" panose="02020603050405020304" pitchFamily="18" charset="0"/>
                        <a:cs typeface="Times New Roman" panose="02020603050405020304" pitchFamily="18" charset="0"/>
                      </a:endParaRPr>
                    </a:p>
                    <a:p>
                      <a:pPr algn="ctr">
                        <a:buNone/>
                      </a:pP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87.50</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78230">
                <a:tc>
                  <a:txBody>
                    <a:bodyPr/>
                    <a:p>
                      <a:pPr algn="ctr">
                        <a:buNone/>
                      </a:pPr>
                      <a:r>
                        <a:rPr lang="en-IN" altLang="en-US" sz="2400">
                          <a:latin typeface="Times New Roman" panose="02020603050405020304" pitchFamily="18" charset="0"/>
                          <a:cs typeface="Times New Roman" panose="02020603050405020304" pitchFamily="18" charset="0"/>
                        </a:rPr>
                        <a:t>MEG-2</a:t>
                      </a:r>
                      <a:r>
                        <a:rPr lang="en-IN" altLang="en-US" sz="2400">
                          <a:latin typeface="Times New Roman" panose="02020603050405020304" pitchFamily="18" charset="0"/>
                          <a:cs typeface="Times New Roman" panose="02020603050405020304" pitchFamily="18" charset="0"/>
                          <a:sym typeface="+mn-ea"/>
                        </a:rPr>
                        <a:t>{%w/w}</a:t>
                      </a:r>
                      <a:endParaRPr lang="en-IN" altLang="en-US" sz="2400">
                        <a:latin typeface="Times New Roman" panose="02020603050405020304" pitchFamily="18" charset="0"/>
                        <a:cs typeface="Times New Roman" panose="02020603050405020304" pitchFamily="18" charset="0"/>
                      </a:endParaRPr>
                    </a:p>
                    <a:p>
                      <a:pPr algn="ctr">
                        <a:buNone/>
                      </a:pP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60.75</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r h="1078230">
                <a:tc>
                  <a:txBody>
                    <a:bodyPr/>
                    <a:p>
                      <a:pPr algn="ctr">
                        <a:buNone/>
                      </a:pPr>
                      <a:r>
                        <a:rPr lang="en-IN" altLang="en-US" sz="2400">
                          <a:latin typeface="Times New Roman" panose="02020603050405020304" pitchFamily="18" charset="0"/>
                          <a:cs typeface="Times New Roman" panose="02020603050405020304" pitchFamily="18" charset="0"/>
                        </a:rPr>
                        <a:t>MEG-3</a:t>
                      </a:r>
                      <a:r>
                        <a:rPr lang="en-IN" altLang="en-US" sz="2400">
                          <a:latin typeface="Times New Roman" panose="02020603050405020304" pitchFamily="18" charset="0"/>
                          <a:cs typeface="Times New Roman" panose="02020603050405020304" pitchFamily="18" charset="0"/>
                          <a:sym typeface="+mn-ea"/>
                        </a:rPr>
                        <a:t>{%w/w}</a:t>
                      </a:r>
                      <a:endParaRPr lang="en-IN" altLang="en-US" sz="2400">
                        <a:latin typeface="Times New Roman" panose="02020603050405020304" pitchFamily="18" charset="0"/>
                        <a:cs typeface="Times New Roman" panose="02020603050405020304" pitchFamily="18" charset="0"/>
                      </a:endParaRPr>
                    </a:p>
                    <a:p>
                      <a:pPr algn="ctr">
                        <a:buNone/>
                      </a:pP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c>
                  <a:txBody>
                    <a:bodyPr/>
                    <a:p>
                      <a:pPr algn="ctr">
                        <a:buNone/>
                      </a:pPr>
                      <a:r>
                        <a:rPr lang="en-IN" altLang="en-US" sz="2400">
                          <a:latin typeface="Times New Roman" panose="02020603050405020304" pitchFamily="18" charset="0"/>
                          <a:cs typeface="Times New Roman" panose="02020603050405020304" pitchFamily="18" charset="0"/>
                        </a:rPr>
                        <a:t>90.88</a:t>
                      </a:r>
                      <a:endParaRPr lang="en-IN" altLang="en-US" sz="2400">
                        <a:latin typeface="Times New Roman" panose="02020603050405020304" pitchFamily="18" charset="0"/>
                        <a:cs typeface="Times New Roman" panose="02020603050405020304" pitchFamily="18" charset="0"/>
                      </a:endParaRPr>
                    </a:p>
                  </a:txBody>
                  <a:tcPr>
                    <a:lnL w="12700" cmpd="sng">
                      <a:solidFill>
                        <a:schemeClr val="tx2">
                          <a:lumMod val="25000"/>
                        </a:schemeClr>
                      </a:solidFill>
                      <a:prstDash val="solid"/>
                    </a:lnL>
                    <a:lnR w="12700" cmpd="sng">
                      <a:solidFill>
                        <a:schemeClr val="tx2">
                          <a:lumMod val="25000"/>
                        </a:schemeClr>
                      </a:solidFill>
                      <a:prstDash val="solid"/>
                    </a:lnR>
                    <a:lnT w="12700" cmpd="sng">
                      <a:solidFill>
                        <a:schemeClr val="tx2">
                          <a:lumMod val="25000"/>
                        </a:schemeClr>
                      </a:solidFill>
                      <a:prstDash val="solid"/>
                    </a:lnT>
                    <a:lnB w="12700" cmpd="sng">
                      <a:solidFill>
                        <a:schemeClr val="tx2">
                          <a:lumMod val="25000"/>
                        </a:schemeClr>
                      </a:solidFill>
                      <a:prstDash val="solid"/>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p:sp>
        <p:nvSpPr>
          <p:cNvPr id="2" name="Title 1"/>
          <p:cNvSpPr>
            <a:spLocks noGrp="1"/>
          </p:cNvSpPr>
          <p:nvPr>
            <p:ph type="title"/>
          </p:nvPr>
        </p:nvSpPr>
        <p:spPr>
          <a:xfrm>
            <a:off x="669925" y="169545"/>
            <a:ext cx="10852150" cy="461645"/>
          </a:xfrm>
        </p:spPr>
        <p:txBody>
          <a:bodyPr>
            <a:normAutofit/>
          </a:bodyPr>
          <a:p>
            <a:pPr algn="ctr"/>
            <a:r>
              <a:rPr lang="en-US">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ABSTRACT</a:t>
            </a:r>
            <a:endParaRPr lang="en-US">
              <a:gradFill>
                <a:gsLst>
                  <a:gs pos="0">
                    <a:srgbClr val="012D86"/>
                  </a:gs>
                  <a:gs pos="100000">
                    <a:srgbClr val="0E2557"/>
                  </a:gs>
                </a:gsLst>
                <a:lin scaled="0"/>
              </a:gra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9925" y="631190"/>
            <a:ext cx="10852150" cy="5953760"/>
          </a:xfrm>
        </p:spPr>
        <p:txBody>
          <a:bodyPr>
            <a:noAutofit/>
          </a:bodyPr>
          <a:p>
            <a:pPr marL="0" indent="0">
              <a:buNone/>
            </a:pPr>
            <a:r>
              <a:rPr lang="en-US" sz="2000">
                <a:latin typeface="Times New Roman" panose="02020603050405020304" pitchFamily="18" charset="0"/>
                <a:cs typeface="Times New Roman" panose="02020603050405020304" pitchFamily="18" charset="0"/>
              </a:rPr>
              <a:t>AIM: To formulate and evaluate microemul-based gel.</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OBJECTIVE: Formulation and evalution of microemulbased gel for topical application by using metformin HCL for treatment of melasma.</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METHOD: Phase titration method by using pseudo ternary diagram.</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RESULTS: After the selection of oil water and surfactant by observed solubilities and HLB values the microemulsion was preapared by phase titration method.The mixture present in conical was observed as clear transparent mixture to conclude as microemulsion. Later,these microemulsions were subjected to further optimized study by some evaluations{Viscosity,pH,%transmittance,drug content,and thermodynamic study}.On the basis of drug content further formulation among microemulsions were selected for formulationof microemulbased gels. These optimized microemulgels were evaluated{ Drug content,spreadability,homogeneity,pH,viscosity}.</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KEY WORDS: Microemulsions,Metfformin HCL,Melasma.</a:t>
            </a:r>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121285"/>
            <a:ext cx="9144000" cy="639445"/>
          </a:xfrm>
        </p:spPr>
        <p:txBody>
          <a:bodyPr/>
          <a:p>
            <a:r>
              <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FUTURE WORK PLANS</a:t>
            </a:r>
            <a:endParaRPr lang="en-IN" alt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sp>
        <p:nvSpPr>
          <p:cNvPr id="4" name="Text Box 3"/>
          <p:cNvSpPr txBox="1"/>
          <p:nvPr/>
        </p:nvSpPr>
        <p:spPr>
          <a:xfrm>
            <a:off x="1823720" y="1341755"/>
            <a:ext cx="8092440" cy="3434080"/>
          </a:xfrm>
          <a:prstGeom prst="rect">
            <a:avLst/>
          </a:prstGeom>
          <a:noFill/>
        </p:spPr>
        <p:txBody>
          <a:bodyPr wrap="square" rtlCol="0">
            <a:noAutofit/>
          </a:bodyPr>
          <a:p>
            <a:pPr algn="just">
              <a:buFont typeface="Arial" panose="020B0604020202020204" pitchFamily="34" charset="0"/>
              <a:buChar char="•"/>
            </a:pPr>
            <a:r>
              <a:rPr lang="en-US" altLang="en-IN" sz="2400">
                <a:latin typeface="Times New Roman" panose="02020603050405020304" pitchFamily="18" charset="0"/>
                <a:cs typeface="Times New Roman" panose="02020603050405020304" pitchFamily="18" charset="0"/>
                <a:sym typeface="+mn-ea"/>
              </a:rPr>
              <a:t> In-vitro permeation study</a:t>
            </a:r>
            <a:endParaRPr lang="en-US" altLang="en-IN" sz="24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en-IN" sz="2400">
                <a:latin typeface="Times New Roman" panose="02020603050405020304" pitchFamily="18" charset="0"/>
                <a:cs typeface="Times New Roman" panose="02020603050405020304" pitchFamily="18" charset="0"/>
                <a:sym typeface="+mn-ea"/>
              </a:rPr>
              <a:t> Drug kinetic release rate</a:t>
            </a:r>
            <a:endParaRPr lang="en-US" altLang="en-IN" sz="24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en-IN" sz="2400">
                <a:latin typeface="Times New Roman" panose="02020603050405020304" pitchFamily="18" charset="0"/>
                <a:cs typeface="Times New Roman" panose="02020603050405020304" pitchFamily="18" charset="0"/>
                <a:sym typeface="+mn-ea"/>
              </a:rPr>
              <a:t> </a:t>
            </a:r>
            <a:r>
              <a:rPr lang="en-US" altLang="en-IN" sz="2400">
                <a:latin typeface="Times New Roman" panose="02020603050405020304" pitchFamily="18" charset="0"/>
                <a:cs typeface="Times New Roman" panose="02020603050405020304" pitchFamily="18" charset="0"/>
              </a:rPr>
              <a:t>Thesis</a:t>
            </a:r>
            <a:endParaRPr lang="en-US" altLang="en-IN" sz="240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altLang="en-IN" sz="2400">
              <a:latin typeface="Times New Roman" panose="02020603050405020304" pitchFamily="18" charset="0"/>
              <a:cs typeface="Times New Roman" panose="02020603050405020304" pitchFamily="18" charset="0"/>
            </a:endParaRPr>
          </a:p>
          <a:p>
            <a:endParaRPr lang="en-US" sz="2400"/>
          </a:p>
        </p:txBody>
      </p:sp>
      <p:pic>
        <p:nvPicPr>
          <p:cNvPr id="5" name="内容占位符 2" descr="图片2"/>
          <p:cNvPicPr>
            <a:picLocks noGrp="1" noChangeAspect="1"/>
          </p:cNvPicPr>
          <p:nvPr>
            <p:ph sz="quarter" idx="14"/>
            <p:custDataLst>
              <p:tags r:id="rId1"/>
            </p:custDataLst>
          </p:nvPr>
        </p:nvPicPr>
        <p:blipFill>
          <a:blip r:embed="rId2"/>
          <a:stretch>
            <a:fillRect/>
          </a:stretch>
        </p:blipFill>
        <p:spPr>
          <a:xfrm>
            <a:off x="6747510" y="1181735"/>
            <a:ext cx="4161155" cy="215519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730" y="0"/>
            <a:ext cx="9144000" cy="511175"/>
          </a:xfrm>
        </p:spPr>
        <p:txBody>
          <a:bodyPr>
            <a:normAutofit fontScale="90000"/>
          </a:bodyPr>
          <a:p>
            <a:r>
              <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REFERENCES </a:t>
            </a:r>
            <a:endParaRPr lang="en-US" sz="32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sp>
        <p:nvSpPr>
          <p:cNvPr id="4" name="Text Box 3"/>
          <p:cNvSpPr txBox="1"/>
          <p:nvPr/>
        </p:nvSpPr>
        <p:spPr>
          <a:xfrm>
            <a:off x="1108075" y="429260"/>
            <a:ext cx="10097770" cy="6245860"/>
          </a:xfrm>
          <a:prstGeom prst="rect">
            <a:avLst/>
          </a:prstGeom>
          <a:noFill/>
        </p:spPr>
        <p:txBody>
          <a:bodyPr wrap="square" rtlCol="0">
            <a:noAutofit/>
          </a:bodyPr>
          <a:p>
            <a:pPr marL="0" indent="0">
              <a:buNone/>
            </a:pPr>
            <a:r>
              <a:rPr lang="en-US" sz="2000">
                <a:latin typeface="Times New Roman" panose="02020603050405020304" pitchFamily="18" charset="0"/>
                <a:cs typeface="Times New Roman" panose="02020603050405020304" pitchFamily="18" charset="0"/>
                <a:sym typeface="+mn-ea"/>
              </a:rPr>
              <a:t>1.Singh R,Jat R,Narendra S,Rahul T. A Review on Liposomes as a Topical Drug delivery.</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sym typeface="+mn-ea"/>
              </a:rPr>
              <a:t>2.Ashara KC, Paun JS, Soniawala MM,Chnda JR,Mendapara VP,Mri NM. Microemulgel:an overwhelming approach to improve therapeutic action of drug moiety. Saudi Pharm J. 2016;24(4):452-7.</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sym typeface="+mn-ea"/>
              </a:rPr>
              <a:t>3.Sharma AK,Garg T,Goyal AK,Rath G.Role of microemulsions in advanced drug delivery.Artif Cells,Nano medicine Biotechnol.2016;44(4):1177-85.</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sym typeface="+mn-ea"/>
              </a:rPr>
              <a:t>4.Ogbechie-Godec OA,Elbeulek N.Melasma:an up-to-Date comprehensive Review.</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sym typeface="+mn-ea"/>
              </a:rPr>
              <a:t>5.Rajanala S,De CastroMaymone MB,Vashi NA, Melasma pathogenesis : A review of the latest research,pathological findings,and investigational therapies Dermatol Online J.2019;25(10).</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sym typeface="+mn-ea"/>
              </a:rPr>
              <a:t>6.Handel AC,Mikt,LDB,Miot HA, Melasma:A Clinical and epidemiological review.An Bras Dermatol:2014;89(5):771-82.</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sym typeface="+mn-ea"/>
              </a:rPr>
              <a:t>7.Jadhav A.Daundkar A,Morale D, Bhujbai N.Review on :Microemulsion a novel approach for drug delivery.IntI Pharm Sci Rev Res,2018;52(11):60-5.</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sym typeface="+mn-ea"/>
              </a:rPr>
              <a:t>8.Mckesey J, Tovar A,Amit G.Melasma Treatment :An J Clin Dermatol,2019-53P.</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sym typeface="+mn-ea"/>
              </a:rPr>
              <a:t>9.Kwon SH,Hwang YJ,Leu . SK,Park KC. Heterogenous pathology of Melasma nd its clinical implications. Int J Moll Sci.2016;17(6).</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sym typeface="+mn-ea"/>
              </a:rPr>
              <a:t>10.Sardana K,Ghunawat S.Rationale of using hypopigmenting of drugs and their clinnical applicaton in melasma.Expert Rev Clin Pharmacol.2014;891):123-34.</a:t>
            </a:r>
            <a:endParaRPr lang="en-US" sz="2000">
              <a:latin typeface="Times New Roman" panose="02020603050405020304" pitchFamily="18" charset="0"/>
              <a:cs typeface="Times New Roman" panose="02020603050405020304" pitchFamily="18" charset="0"/>
            </a:endParaRPr>
          </a:p>
          <a:p>
            <a:pPr marL="0" indent="0">
              <a:buNone/>
            </a:pPr>
            <a:r>
              <a:rPr lang="en-IN" altLang="en-US" sz="2000">
                <a:latin typeface="Times New Roman" panose="02020603050405020304" pitchFamily="18" charset="0"/>
                <a:cs typeface="Times New Roman" panose="02020603050405020304" pitchFamily="18" charset="0"/>
                <a:sym typeface="+mn-ea"/>
              </a:rPr>
              <a:t>11.Sanadal khan Syed Umar jan Rahman gul Formulation and evaluattion of metformin HCL release from topical preparation using two different types of membrane SSSN-0975-7066.</a:t>
            </a:r>
            <a:endParaRPr lang="en-IN" altLang="en-US" sz="2000">
              <a:latin typeface="Times New Roman" panose="02020603050405020304" pitchFamily="18" charset="0"/>
              <a:cs typeface="Times New Roman" panose="02020603050405020304" pitchFamily="18" charset="0"/>
            </a:endParaRPr>
          </a:p>
          <a:p>
            <a:pPr marL="0" indent="0">
              <a:buNone/>
            </a:pPr>
            <a:r>
              <a:rPr lang="en-IN" altLang="en-US" sz="2000">
                <a:latin typeface="Times New Roman" panose="02020603050405020304" pitchFamily="18" charset="0"/>
                <a:cs typeface="Times New Roman" panose="02020603050405020304" pitchFamily="18" charset="0"/>
                <a:sym typeface="+mn-ea"/>
              </a:rPr>
              <a:t>12. Farid Abbd Elhmeed rheem badria topical metformin effective in treatment of melasma 1407.</a:t>
            </a:r>
            <a:endParaRPr lang="en-IN" alt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6"/>
          <p:cNvGraphicFramePr>
            <a:graphicFrameLocks noGrp="1"/>
          </p:cNvGraphicFramePr>
          <p:nvPr>
            <p:ph sz="quarter" idx="13"/>
          </p:nvPr>
        </p:nvGraphicFramePr>
        <p:xfrm>
          <a:off x="732790" y="67945"/>
          <a:ext cx="10602595" cy="6694805"/>
        </p:xfrm>
        <a:graphic>
          <a:graphicData uri="http://schemas.openxmlformats.org/drawingml/2006/table">
            <a:tbl>
              <a:tblPr>
                <a:tableStyleId>{5C22544A-7EE6-4342-B048-85BDC9FD1C3A}</a:tableStyleId>
              </a:tblPr>
              <a:tblGrid>
                <a:gridCol w="2045335"/>
                <a:gridCol w="835660"/>
                <a:gridCol w="808990"/>
                <a:gridCol w="818515"/>
                <a:gridCol w="862330"/>
                <a:gridCol w="895985"/>
                <a:gridCol w="865505"/>
                <a:gridCol w="858520"/>
                <a:gridCol w="927100"/>
                <a:gridCol w="842010"/>
                <a:gridCol w="842645"/>
              </a:tblGrid>
              <a:tr h="236855">
                <a:tc>
                  <a:txBody>
                    <a:bodyPr/>
                    <a:p>
                      <a:r>
                        <a:rPr lang="en-IN" sz="900" b="1" dirty="0">
                          <a:solidFill>
                            <a:schemeClr val="tx1"/>
                          </a:solidFill>
                          <a:latin typeface="Times New Roman" panose="02020603050405020304" pitchFamily="18" charset="0"/>
                          <a:cs typeface="Times New Roman" panose="02020603050405020304" pitchFamily="18" charset="0"/>
                        </a:rPr>
                        <a:t>DURATION / ACTIVITY</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JUL</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AUG</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SEP</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OCT</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NOV</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DEC</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JAN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FEB</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MAR</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APRIL </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3045">
                <a:tc gridSpan="10">
                  <a:txBody>
                    <a:bodyPr/>
                    <a:p>
                      <a:pPr algn="ctr"/>
                      <a:r>
                        <a:rPr lang="en-IN" sz="900" b="1" dirty="0">
                          <a:solidFill>
                            <a:schemeClr val="tx1"/>
                          </a:solidFill>
                          <a:latin typeface="Times New Roman" panose="02020603050405020304" pitchFamily="18" charset="0"/>
                          <a:cs typeface="Times New Roman" panose="02020603050405020304" pitchFamily="18" charset="0"/>
                        </a:rPr>
                        <a:t>SEMESTER 3</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2410">
                <a:tc>
                  <a:txBody>
                    <a:bodyPr/>
                    <a:p>
                      <a:r>
                        <a:rPr lang="en-IN" sz="900" b="1" dirty="0">
                          <a:solidFill>
                            <a:schemeClr val="tx1"/>
                          </a:solidFill>
                          <a:latin typeface="Times New Roman" panose="02020603050405020304" pitchFamily="18" charset="0"/>
                          <a:cs typeface="Times New Roman" panose="02020603050405020304" pitchFamily="18" charset="0"/>
                        </a:rPr>
                        <a:t>Literature search</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r>
              <a:tr h="232410">
                <a:tc>
                  <a:txBody>
                    <a:bodyPr/>
                    <a:p>
                      <a:r>
                        <a:rPr lang="en-IN" sz="900" b="1" dirty="0">
                          <a:solidFill>
                            <a:schemeClr val="tx1"/>
                          </a:solidFill>
                          <a:latin typeface="Times New Roman" panose="02020603050405020304" pitchFamily="18" charset="0"/>
                          <a:cs typeface="Times New Roman" panose="02020603050405020304" pitchFamily="18" charset="0"/>
                        </a:rPr>
                        <a:t>Protocol submission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2570">
                <a:tc>
                  <a:txBody>
                    <a:bodyPr/>
                    <a:p>
                      <a:r>
                        <a:rPr lang="en-IN" sz="900" b="1" dirty="0">
                          <a:solidFill>
                            <a:schemeClr val="tx1"/>
                          </a:solidFill>
                          <a:latin typeface="Times New Roman" panose="02020603050405020304" pitchFamily="18" charset="0"/>
                          <a:cs typeface="Times New Roman" panose="02020603050405020304" pitchFamily="18" charset="0"/>
                        </a:rPr>
                        <a:t>Drug and excipients procurement</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1140">
                <a:tc>
                  <a:txBody>
                    <a:bodyPr/>
                    <a:p>
                      <a:r>
                        <a:rPr lang="en-US" altLang="en-IN" sz="900" b="1" dirty="0">
                          <a:solidFill>
                            <a:schemeClr val="tx1"/>
                          </a:solidFill>
                          <a:latin typeface="Times New Roman" panose="02020603050405020304" pitchFamily="18" charset="0"/>
                          <a:cs typeface="Times New Roman" panose="02020603050405020304" pitchFamily="18" charset="0"/>
                        </a:rPr>
                        <a:t>Solubilities studies </a:t>
                      </a:r>
                      <a:endParaRPr lang="en-US" alt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a:txBody>
                    <a:bodyPr/>
                    <a:p>
                      <a:r>
                        <a:rPr lang="en-IN" sz="900" b="1" dirty="0">
                          <a:solidFill>
                            <a:schemeClr val="tx1"/>
                          </a:solidFill>
                          <a:latin typeface="Times New Roman" panose="02020603050405020304" pitchFamily="18" charset="0"/>
                          <a:cs typeface="Times New Roman" panose="02020603050405020304" pitchFamily="18" charset="0"/>
                        </a:rPr>
                        <a:t>Placebo and Pre-formulation studies</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4F15"/>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9570">
                <a:tc>
                  <a:txBody>
                    <a:bodyPr/>
                    <a:p>
                      <a:r>
                        <a:rPr lang="en-IN" sz="900" b="1" dirty="0">
                          <a:solidFill>
                            <a:schemeClr val="tx1"/>
                          </a:solidFill>
                          <a:latin typeface="Times New Roman" panose="02020603050405020304" pitchFamily="18" charset="0"/>
                          <a:cs typeface="Times New Roman" panose="02020603050405020304" pitchFamily="18" charset="0"/>
                        </a:rPr>
                        <a:t>Journal club 1</a:t>
                      </a:r>
                      <a:r>
                        <a:rPr lang="en-IN" sz="900" b="1" baseline="30000" dirty="0">
                          <a:solidFill>
                            <a:schemeClr val="tx1"/>
                          </a:solidFill>
                          <a:latin typeface="Times New Roman" panose="02020603050405020304" pitchFamily="18" charset="0"/>
                          <a:cs typeface="Times New Roman" panose="02020603050405020304" pitchFamily="18" charset="0"/>
                        </a:rPr>
                        <a:t>st</a:t>
                      </a:r>
                      <a:r>
                        <a:rPr lang="en-IN" sz="900" b="1" dirty="0">
                          <a:solidFill>
                            <a:schemeClr val="tx1"/>
                          </a:solidFill>
                          <a:latin typeface="Times New Roman" panose="02020603050405020304" pitchFamily="18" charset="0"/>
                          <a:cs typeface="Times New Roman" panose="02020603050405020304" pitchFamily="18" charset="0"/>
                        </a:rPr>
                        <a:t> presentation &amp; Biostatistics 1</a:t>
                      </a:r>
                      <a:r>
                        <a:rPr lang="en-IN" sz="900" b="1" baseline="30000" dirty="0">
                          <a:solidFill>
                            <a:schemeClr val="tx1"/>
                          </a:solidFill>
                          <a:latin typeface="Times New Roman" panose="02020603050405020304" pitchFamily="18" charset="0"/>
                          <a:cs typeface="Times New Roman" panose="02020603050405020304" pitchFamily="18" charset="0"/>
                        </a:rPr>
                        <a:t>st</a:t>
                      </a:r>
                      <a:r>
                        <a:rPr lang="en-IN" sz="900" b="1" dirty="0">
                          <a:solidFill>
                            <a:schemeClr val="tx1"/>
                          </a:solidFill>
                          <a:latin typeface="Times New Roman" panose="02020603050405020304" pitchFamily="18" charset="0"/>
                          <a:cs typeface="Times New Roman" panose="02020603050405020304" pitchFamily="18" charset="0"/>
                        </a:rPr>
                        <a:t> internal</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7490">
                <a:tc>
                  <a:txBody>
                    <a:bodyPr/>
                    <a:p>
                      <a:r>
                        <a:rPr lang="en-US" altLang="en-IN" sz="900" b="1" dirty="0">
                          <a:solidFill>
                            <a:schemeClr val="tx1"/>
                          </a:solidFill>
                          <a:latin typeface="Times New Roman" panose="02020603050405020304" pitchFamily="18" charset="0"/>
                          <a:cs typeface="Times New Roman" panose="02020603050405020304" pitchFamily="18" charset="0"/>
                        </a:rPr>
                        <a:t>Pseudo ternary CHEMIX</a:t>
                      </a:r>
                      <a:endParaRPr lang="en-US" alt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a:txBody>
                    <a:bodyPr/>
                    <a:p>
                      <a:r>
                        <a:rPr lang="en-IN" sz="900" b="1" dirty="0">
                          <a:solidFill>
                            <a:schemeClr val="tx1"/>
                          </a:solidFill>
                          <a:latin typeface="Times New Roman" panose="02020603050405020304" pitchFamily="18" charset="0"/>
                          <a:cs typeface="Times New Roman" panose="02020603050405020304" pitchFamily="18" charset="0"/>
                        </a:rPr>
                        <a:t>1</a:t>
                      </a:r>
                      <a:r>
                        <a:rPr lang="en-IN" sz="900" b="1" baseline="30000" dirty="0">
                          <a:solidFill>
                            <a:schemeClr val="tx1"/>
                          </a:solidFill>
                          <a:latin typeface="Times New Roman" panose="02020603050405020304" pitchFamily="18" charset="0"/>
                          <a:cs typeface="Times New Roman" panose="02020603050405020304" pitchFamily="18" charset="0"/>
                        </a:rPr>
                        <a:t>st</a:t>
                      </a:r>
                      <a:r>
                        <a:rPr lang="en-IN" sz="900" b="1" dirty="0">
                          <a:solidFill>
                            <a:schemeClr val="tx1"/>
                          </a:solidFill>
                          <a:latin typeface="Times New Roman" panose="02020603050405020304" pitchFamily="18" charset="0"/>
                          <a:cs typeface="Times New Roman" panose="02020603050405020304" pitchFamily="18" charset="0"/>
                        </a:rPr>
                        <a:t> dissertation protocol presentation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a:txBody>
                    <a:bodyPr/>
                    <a:p>
                      <a:r>
                        <a:rPr lang="en-US" altLang="en-IN" sz="900" b="1" dirty="0">
                          <a:solidFill>
                            <a:schemeClr val="tx1"/>
                          </a:solidFill>
                          <a:latin typeface="Times New Roman" panose="02020603050405020304" pitchFamily="18" charset="0"/>
                          <a:cs typeface="Times New Roman" panose="02020603050405020304" pitchFamily="18" charset="0"/>
                        </a:rPr>
                        <a:t>Batch formulation by phase titration method</a:t>
                      </a:r>
                      <a:endParaRPr lang="en-US" alt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72415">
                <a:tc>
                  <a:txBody>
                    <a:bodyPr/>
                    <a:p>
                      <a:r>
                        <a:rPr lang="en-IN" sz="900" b="1" dirty="0">
                          <a:solidFill>
                            <a:schemeClr val="tx1"/>
                          </a:solidFill>
                          <a:latin typeface="Times New Roman" panose="02020603050405020304" pitchFamily="18" charset="0"/>
                          <a:cs typeface="Times New Roman" panose="02020603050405020304" pitchFamily="18" charset="0"/>
                        </a:rPr>
                        <a:t>Journal club 2</a:t>
                      </a:r>
                      <a:r>
                        <a:rPr lang="en-IN" sz="900" b="1" baseline="30000" dirty="0">
                          <a:solidFill>
                            <a:schemeClr val="tx1"/>
                          </a:solidFill>
                          <a:latin typeface="Times New Roman" panose="02020603050405020304" pitchFamily="18" charset="0"/>
                          <a:cs typeface="Times New Roman" panose="02020603050405020304" pitchFamily="18" charset="0"/>
                        </a:rPr>
                        <a:t>nd</a:t>
                      </a:r>
                      <a:r>
                        <a:rPr lang="en-IN" sz="900" b="1" dirty="0">
                          <a:solidFill>
                            <a:schemeClr val="tx1"/>
                          </a:solidFill>
                          <a:latin typeface="Times New Roman" panose="02020603050405020304" pitchFamily="18" charset="0"/>
                          <a:cs typeface="Times New Roman" panose="02020603050405020304" pitchFamily="18" charset="0"/>
                        </a:rPr>
                        <a:t> presentation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2410">
                <a:tc>
                  <a:txBody>
                    <a:bodyPr/>
                    <a:p>
                      <a:r>
                        <a:rPr lang="en-IN" sz="900" b="1" dirty="0">
                          <a:solidFill>
                            <a:schemeClr val="tx1"/>
                          </a:solidFill>
                          <a:latin typeface="Times New Roman" panose="02020603050405020304" pitchFamily="18" charset="0"/>
                          <a:cs typeface="Times New Roman" panose="02020603050405020304" pitchFamily="18" charset="0"/>
                        </a:rPr>
                        <a:t>Biostatistics 2</a:t>
                      </a:r>
                      <a:r>
                        <a:rPr lang="en-IN" sz="900" b="1" baseline="30000" dirty="0">
                          <a:solidFill>
                            <a:schemeClr val="tx1"/>
                          </a:solidFill>
                          <a:latin typeface="Times New Roman" panose="02020603050405020304" pitchFamily="18" charset="0"/>
                          <a:cs typeface="Times New Roman" panose="02020603050405020304" pitchFamily="18" charset="0"/>
                        </a:rPr>
                        <a:t>nd</a:t>
                      </a:r>
                      <a:r>
                        <a:rPr lang="en-IN" sz="900" b="1" dirty="0">
                          <a:solidFill>
                            <a:schemeClr val="tx1"/>
                          </a:solidFill>
                          <a:latin typeface="Times New Roman" panose="02020603050405020304" pitchFamily="18" charset="0"/>
                          <a:cs typeface="Times New Roman" panose="02020603050405020304" pitchFamily="18" charset="0"/>
                        </a:rPr>
                        <a:t> sessional</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lumOff val="25000"/>
                      </a:schemeClr>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2410">
                <a:tc>
                  <a:txBody>
                    <a:bodyPr/>
                    <a:p>
                      <a:r>
                        <a:rPr lang="en-IN" sz="900" b="1" dirty="0">
                          <a:solidFill>
                            <a:schemeClr val="tx1"/>
                          </a:solidFill>
                          <a:latin typeface="Times New Roman" panose="02020603050405020304" pitchFamily="18" charset="0"/>
                          <a:cs typeface="Times New Roman" panose="02020603050405020304" pitchFamily="18" charset="0"/>
                        </a:rPr>
                        <a:t>Characterization studies</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p>
                      <a:pPr algn="ctr"/>
                      <a:endParaRPr lang="en-IN" sz="900" b="1" dirty="0">
                        <a:solidFill>
                          <a:schemeClr val="tx1"/>
                        </a:solidFill>
                        <a:highlight>
                          <a:srgbClr val="FF0000"/>
                        </a:highlight>
                        <a:latin typeface="Times New Roman" panose="02020603050405020304" pitchFamily="18" charset="0"/>
                        <a:cs typeface="Times New Roman" panose="02020603050405020304" pitchFamily="18" charset="0"/>
                        <a:sym typeface="Wingdings 2" panose="05020102010507070707"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3D6"/>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a:txBody>
                    <a:bodyPr/>
                    <a:p>
                      <a:r>
                        <a:rPr lang="en-IN" sz="900" b="1" dirty="0">
                          <a:solidFill>
                            <a:schemeClr val="tx1"/>
                          </a:solidFill>
                          <a:latin typeface="Times New Roman" panose="02020603050405020304" pitchFamily="18" charset="0"/>
                          <a:cs typeface="Times New Roman" panose="02020603050405020304" pitchFamily="18" charset="0"/>
                        </a:rPr>
                        <a:t>2</a:t>
                      </a:r>
                      <a:r>
                        <a:rPr lang="en-IN" sz="900" b="1" baseline="30000" dirty="0">
                          <a:solidFill>
                            <a:schemeClr val="tx1"/>
                          </a:solidFill>
                          <a:latin typeface="Times New Roman" panose="02020603050405020304" pitchFamily="18" charset="0"/>
                          <a:cs typeface="Times New Roman" panose="02020603050405020304" pitchFamily="18" charset="0"/>
                        </a:rPr>
                        <a:t>nd</a:t>
                      </a:r>
                      <a:r>
                        <a:rPr lang="en-IN" sz="900" b="1" dirty="0">
                          <a:solidFill>
                            <a:schemeClr val="tx1"/>
                          </a:solidFill>
                          <a:latin typeface="Times New Roman" panose="02020603050405020304" pitchFamily="18" charset="0"/>
                          <a:cs typeface="Times New Roman" panose="02020603050405020304" pitchFamily="18" charset="0"/>
                        </a:rPr>
                        <a:t> dissertation protocol presentation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73050">
                <a:tc>
                  <a:txBody>
                    <a:bodyPr/>
                    <a:p>
                      <a:r>
                        <a:rPr lang="en-IN" sz="900" b="1" dirty="0">
                          <a:solidFill>
                            <a:schemeClr val="tx1"/>
                          </a:solidFill>
                          <a:latin typeface="Times New Roman" panose="02020603050405020304" pitchFamily="18" charset="0"/>
                          <a:cs typeface="Times New Roman" panose="02020603050405020304" pitchFamily="18" charset="0"/>
                        </a:rPr>
                        <a:t>Biostatistics theory examination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71780">
                <a:tc>
                  <a:txBody>
                    <a:bodyPr/>
                    <a:p>
                      <a:r>
                        <a:rPr lang="en-IN" sz="900" b="1" dirty="0">
                          <a:solidFill>
                            <a:schemeClr val="tx1"/>
                          </a:solidFill>
                          <a:latin typeface="Times New Roman" panose="02020603050405020304" pitchFamily="18" charset="0"/>
                          <a:cs typeface="Times New Roman" panose="02020603050405020304" pitchFamily="18" charset="0"/>
                        </a:rPr>
                        <a:t>Journal club 3</a:t>
                      </a:r>
                      <a:r>
                        <a:rPr lang="en-IN" sz="900" b="1" baseline="30000" dirty="0">
                          <a:solidFill>
                            <a:schemeClr val="tx1"/>
                          </a:solidFill>
                          <a:latin typeface="Times New Roman" panose="02020603050405020304" pitchFamily="18" charset="0"/>
                          <a:cs typeface="Times New Roman" panose="02020603050405020304" pitchFamily="18" charset="0"/>
                        </a:rPr>
                        <a:t>rd</a:t>
                      </a:r>
                      <a:r>
                        <a:rPr lang="en-IN" sz="900" b="1" dirty="0">
                          <a:solidFill>
                            <a:schemeClr val="tx1"/>
                          </a:solidFill>
                          <a:latin typeface="Times New Roman" panose="02020603050405020304" pitchFamily="18" charset="0"/>
                          <a:cs typeface="Times New Roman" panose="02020603050405020304" pitchFamily="18" charset="0"/>
                        </a:rPr>
                        <a:t>  presentation </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a:txBody>
                    <a:bodyPr/>
                    <a:p>
                      <a:r>
                        <a:rPr lang="en-IN" sz="900" b="1" dirty="0">
                          <a:solidFill>
                            <a:schemeClr val="tx1"/>
                          </a:solidFill>
                          <a:latin typeface="Times New Roman" panose="02020603050405020304" pitchFamily="18" charset="0"/>
                          <a:cs typeface="Times New Roman" panose="02020603050405020304" pitchFamily="18" charset="0"/>
                        </a:rPr>
                        <a:t>Final dissertation protocol presentation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US" alt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1775">
                <a:tc gridSpan="10">
                  <a:txBody>
                    <a:bodyPr/>
                    <a:p>
                      <a:pPr algn="ctr"/>
                      <a:r>
                        <a:rPr lang="en-IN" sz="900" b="1" dirty="0">
                          <a:solidFill>
                            <a:schemeClr val="tx1"/>
                          </a:solidFill>
                          <a:latin typeface="Times New Roman" panose="02020603050405020304" pitchFamily="18" charset="0"/>
                          <a:cs typeface="Times New Roman" panose="02020603050405020304" pitchFamily="18" charset="0"/>
                        </a:rPr>
                        <a:t>SEMESTER 4</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a:txBody>
                    <a:bodyPr/>
                    <a:p>
                      <a:r>
                        <a:rPr lang="en-IN" sz="900" b="1" dirty="0">
                          <a:solidFill>
                            <a:schemeClr val="tx1"/>
                          </a:solidFill>
                          <a:latin typeface="Times New Roman" panose="02020603050405020304" pitchFamily="18" charset="0"/>
                          <a:cs typeface="Times New Roman" panose="02020603050405020304" pitchFamily="18" charset="0"/>
                        </a:rPr>
                        <a:t>Journal club presentation 1</a:t>
                      </a:r>
                      <a:r>
                        <a:rPr lang="en-IN" sz="900" b="1" baseline="30000" dirty="0">
                          <a:solidFill>
                            <a:schemeClr val="tx1"/>
                          </a:solidFill>
                          <a:latin typeface="Times New Roman" panose="02020603050405020304" pitchFamily="18" charset="0"/>
                          <a:cs typeface="Times New Roman" panose="02020603050405020304" pitchFamily="18" charset="0"/>
                        </a:rPr>
                        <a:t>st</a:t>
                      </a:r>
                      <a:r>
                        <a:rPr lang="en-IN" sz="900" b="1" dirty="0">
                          <a:solidFill>
                            <a:schemeClr val="tx1"/>
                          </a:solidFill>
                          <a:latin typeface="Times New Roman" panose="02020603050405020304" pitchFamily="18" charset="0"/>
                          <a:cs typeface="Times New Roman" panose="02020603050405020304" pitchFamily="18" charset="0"/>
                        </a:rPr>
                        <a:t>,2</a:t>
                      </a:r>
                      <a:r>
                        <a:rPr lang="en-IN" sz="900" b="1" baseline="30000" dirty="0">
                          <a:solidFill>
                            <a:schemeClr val="tx1"/>
                          </a:solidFill>
                          <a:latin typeface="Times New Roman" panose="02020603050405020304" pitchFamily="18" charset="0"/>
                          <a:cs typeface="Times New Roman" panose="02020603050405020304" pitchFamily="18" charset="0"/>
                        </a:rPr>
                        <a:t>nd</a:t>
                      </a:r>
                      <a:r>
                        <a:rPr lang="en-IN" sz="900" b="1" dirty="0">
                          <a:solidFill>
                            <a:schemeClr val="tx1"/>
                          </a:solidFill>
                          <a:latin typeface="Times New Roman" panose="02020603050405020304" pitchFamily="18" charset="0"/>
                          <a:cs typeface="Times New Roman" panose="02020603050405020304" pitchFamily="18" charset="0"/>
                        </a:rPr>
                        <a:t>  &amp; 3</a:t>
                      </a:r>
                      <a:r>
                        <a:rPr lang="en-IN" sz="900" b="1" baseline="30000" dirty="0">
                          <a:solidFill>
                            <a:schemeClr val="tx1"/>
                          </a:solidFill>
                          <a:latin typeface="Times New Roman" panose="02020603050405020304" pitchFamily="18" charset="0"/>
                          <a:cs typeface="Times New Roman" panose="02020603050405020304" pitchFamily="18" charset="0"/>
                        </a:rPr>
                        <a:t>rd</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r>
                        <a:rPr lang="en-US" alt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1775">
                <a:tc>
                  <a:txBody>
                    <a:bodyPr/>
                    <a:p>
                      <a:r>
                        <a:rPr lang="en-US" altLang="en-IN" sz="900" b="1" dirty="0">
                          <a:solidFill>
                            <a:schemeClr val="tx1"/>
                          </a:solidFill>
                          <a:latin typeface="Times New Roman" panose="02020603050405020304" pitchFamily="18" charset="0"/>
                          <a:cs typeface="Times New Roman" panose="02020603050405020304" pitchFamily="18" charset="0"/>
                        </a:rPr>
                        <a:t>Invitro permeation study</a:t>
                      </a:r>
                      <a:endParaRPr lang="en-US" alt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33"/>
                    </a:solidFill>
                  </a:tcPr>
                </a:tc>
                <a:tc>
                  <a:txBody>
                    <a:bodyPr/>
                    <a:p>
                      <a:r>
                        <a:rPr lang="en-US" altLang="en-IN" sz="900" dirty="0">
                          <a:solidFill>
                            <a:schemeClr val="tx1"/>
                          </a:solidFill>
                          <a:latin typeface="Times New Roman" panose="02020603050405020304" pitchFamily="18" charset="0"/>
                          <a:cs typeface="Times New Roman" panose="02020603050405020304" pitchFamily="18" charset="0"/>
                        </a:rPr>
                        <a:t>           </a:t>
                      </a:r>
                      <a:endParaRPr lang="en-US" alt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33"/>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33"/>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2410">
                <a:tc>
                  <a:txBody>
                    <a:bodyPr/>
                    <a:p>
                      <a:r>
                        <a:rPr lang="en-IN" sz="900" b="1" dirty="0">
                          <a:solidFill>
                            <a:schemeClr val="tx1"/>
                          </a:solidFill>
                          <a:latin typeface="Times New Roman" panose="02020603050405020304" pitchFamily="18" charset="0"/>
                          <a:cs typeface="Times New Roman" panose="02020603050405020304" pitchFamily="18" charset="0"/>
                        </a:rPr>
                        <a:t>Thesis writing</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FF"/>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FF"/>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FF"/>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FF"/>
                    </a:solidFill>
                  </a:tcPr>
                </a:tc>
              </a:tr>
              <a:tr h="233045">
                <a:tc>
                  <a:txBody>
                    <a:bodyPr/>
                    <a:p>
                      <a:r>
                        <a:rPr lang="en-IN" sz="900" b="1" dirty="0">
                          <a:solidFill>
                            <a:schemeClr val="tx1"/>
                          </a:solidFill>
                          <a:latin typeface="Times New Roman" panose="02020603050405020304" pitchFamily="18" charset="0"/>
                          <a:cs typeface="Times New Roman" panose="02020603050405020304" pitchFamily="18" charset="0"/>
                        </a:rPr>
                        <a:t>Publication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247015">
                <a:tc>
                  <a:txBody>
                    <a:bodyPr/>
                    <a:p>
                      <a:r>
                        <a:rPr lang="en-IN" sz="1000" b="1" dirty="0">
                          <a:solidFill>
                            <a:schemeClr val="tx1"/>
                          </a:solidFill>
                          <a:latin typeface="Times New Roman" panose="02020603050405020304" pitchFamily="18" charset="0"/>
                          <a:cs typeface="Times New Roman" panose="02020603050405020304" pitchFamily="18" charset="0"/>
                        </a:rPr>
                        <a:t>Final project viva</a:t>
                      </a:r>
                      <a:endParaRPr lang="en-IN" sz="1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66"/>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4365625" y="2423160"/>
            <a:ext cx="7156450" cy="905510"/>
          </a:xfrm>
        </p:spPr>
        <p:txBody>
          <a:bodyPr/>
          <a:lstStyle/>
          <a:p>
            <a:r>
              <a:rPr lang="en-US" altLang="zh-CN" sz="4800" smtClean="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Thank you </a:t>
            </a:r>
            <a:endParaRPr lang="en-US" altLang="zh-CN" sz="4800" dirty="0" smtClean="0">
              <a:gradFill>
                <a:gsLst>
                  <a:gs pos="0">
                    <a:srgbClr val="012D86"/>
                  </a:gs>
                  <a:gs pos="100000">
                    <a:srgbClr val="0E2557"/>
                  </a:gs>
                </a:gsLst>
                <a:lin scaled="0"/>
              </a:gradFill>
              <a:latin typeface="Times New Roman" panose="02020603050405020304" pitchFamily="18" charset="0"/>
              <a:cs typeface="Times New Roman" panose="02020603050405020304" pitchFamily="18" charset="0"/>
            </a:endParaRPr>
          </a:p>
        </p:txBody>
      </p:sp>
      <p:pic>
        <p:nvPicPr>
          <p:cNvPr id="2" name="内容占位符 2" descr="图片2"/>
          <p:cNvPicPr>
            <a:picLocks noGrp="1" noChangeAspect="1"/>
          </p:cNvPicPr>
          <p:nvPr>
            <p:ph sz="half" idx="1"/>
            <p:custDataLst>
              <p:tags r:id="rId3"/>
            </p:custDataLst>
          </p:nvPr>
        </p:nvPicPr>
        <p:blipFill>
          <a:blip r:embed="rId4"/>
          <a:stretch>
            <a:fillRect/>
          </a:stretch>
        </p:blipFill>
        <p:spPr>
          <a:xfrm>
            <a:off x="6238875" y="225425"/>
            <a:ext cx="5283200" cy="2198370"/>
          </a:xfrm>
        </p:spPr>
      </p:pic>
      <p:pic>
        <p:nvPicPr>
          <p:cNvPr id="6" name="图片 4" descr="C:\Users\Kingsoft\Desktop\图片库\花\arrangement-art-artificial-1624259.jpgarrangement-art-artificial-1624259"/>
          <p:cNvPicPr>
            <a:picLocks noChangeAspect="1"/>
          </p:cNvPicPr>
          <p:nvPr>
            <p:ph sz="half" idx="2"/>
            <p:custDataLst>
              <p:tags r:id="rId5"/>
            </p:custDataLst>
          </p:nvPr>
        </p:nvPicPr>
        <p:blipFill rotWithShape="1">
          <a:blip r:embed="rId6" cstate="screen"/>
          <a:srcRect/>
          <a:stretch>
            <a:fillRect/>
          </a:stretch>
        </p:blipFill>
        <p:spPr>
          <a:xfrm>
            <a:off x="5445125" y="3759200"/>
            <a:ext cx="5953760" cy="2569210"/>
          </a:xfrm>
          <a:prstGeom prst="rect">
            <a:avLst/>
          </a:prstGeom>
        </p:spPr>
      </p:pic>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userDrawn="1">
            <p:custDataLst>
              <p:tags r:id="rId1"/>
            </p:custDataLst>
          </p:nvPr>
        </p:nvSpPr>
        <p:spPr>
          <a:xfrm>
            <a:off x="608965" y="1496695"/>
            <a:ext cx="10973435" cy="4793615"/>
          </a:xfrm>
          <a:prstGeom prst="rect">
            <a:avLst/>
          </a:prstGeom>
          <a:no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0" indent="0" algn="just">
              <a:buNone/>
            </a:pPr>
            <a:r>
              <a:rPr sz="2400" b="1">
                <a:solidFill>
                  <a:srgbClr val="C00000"/>
                </a:solidFill>
                <a:latin typeface="Times New Roman" panose="02020603050405020304" pitchFamily="18" charset="0"/>
                <a:cs typeface="Times New Roman" panose="02020603050405020304" pitchFamily="18" charset="0"/>
                <a:sym typeface="+mn-ea"/>
              </a:rPr>
              <a:t>Melasma</a:t>
            </a:r>
            <a:r>
              <a:rPr sz="2400">
                <a:latin typeface="Times New Roman" panose="02020603050405020304" pitchFamily="18" charset="0"/>
                <a:cs typeface="Times New Roman" panose="02020603050405020304" pitchFamily="18" charset="0"/>
                <a:sym typeface="+mn-ea"/>
              </a:rPr>
              <a:t>, formerely known as</a:t>
            </a:r>
            <a:r>
              <a:rPr sz="2400" b="1">
                <a:solidFill>
                  <a:schemeClr val="tx1"/>
                </a:solidFill>
                <a:latin typeface="Times New Roman" panose="02020603050405020304" pitchFamily="18" charset="0"/>
                <a:cs typeface="Times New Roman" panose="02020603050405020304" pitchFamily="18" charset="0"/>
                <a:sym typeface="+mn-ea"/>
              </a:rPr>
              <a:t> choalasma,</a:t>
            </a:r>
            <a:r>
              <a:rPr sz="2400">
                <a:solidFill>
                  <a:srgbClr val="7030A0"/>
                </a:solidFill>
                <a:latin typeface="Times New Roman" panose="02020603050405020304" pitchFamily="18" charset="0"/>
                <a:cs typeface="Times New Roman" panose="02020603050405020304" pitchFamily="18" charset="0"/>
                <a:sym typeface="+mn-ea"/>
              </a:rPr>
              <a:t> i</a:t>
            </a:r>
            <a:r>
              <a:rPr sz="2400">
                <a:latin typeface="Times New Roman" panose="02020603050405020304" pitchFamily="18" charset="0"/>
                <a:cs typeface="Times New Roman" panose="02020603050405020304" pitchFamily="18" charset="0"/>
                <a:sym typeface="+mn-ea"/>
              </a:rPr>
              <a:t>s a pigamentary disorder that develops over time and most frequently affects the face. Melasma is a common acquired pigmentary disorder that manifests as a </a:t>
            </a:r>
            <a:r>
              <a:rPr sz="2400" b="1">
                <a:solidFill>
                  <a:schemeClr val="tx1"/>
                </a:solidFill>
                <a:latin typeface="Times New Roman" panose="02020603050405020304" pitchFamily="18" charset="0"/>
                <a:cs typeface="Times New Roman" panose="02020603050405020304" pitchFamily="18" charset="0"/>
                <a:sym typeface="+mn-ea"/>
              </a:rPr>
              <a:t>symmertric hyperpigmented macules and patches on the face, more frequently affecting women of reproductive age.</a:t>
            </a:r>
            <a:endParaRPr lang="en-US" sz="2400" b="1">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v"/>
            </a:pPr>
            <a:r>
              <a:rPr sz="2400">
                <a:latin typeface="Times New Roman" panose="02020603050405020304" pitchFamily="18" charset="0"/>
                <a:cs typeface="Times New Roman" panose="02020603050405020304" pitchFamily="18" charset="0"/>
                <a:sym typeface="+mn-ea"/>
              </a:rPr>
              <a:t>The main causees if this condition, which affects more women and those with </a:t>
            </a:r>
            <a:r>
              <a:rPr sz="2400" b="1">
                <a:solidFill>
                  <a:schemeClr val="tx1"/>
                </a:solidFill>
                <a:latin typeface="Times New Roman" panose="02020603050405020304" pitchFamily="18" charset="0"/>
                <a:cs typeface="Times New Roman" panose="02020603050405020304" pitchFamily="18" charset="0"/>
                <a:sym typeface="+mn-ea"/>
              </a:rPr>
              <a:t>darker skin tones, include UV exposure and hamonal factors.</a:t>
            </a:r>
            <a:endParaRPr lang="en-US" sz="2400" b="1">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v"/>
            </a:pPr>
            <a:r>
              <a:rPr sz="2400">
                <a:latin typeface="Times New Roman" panose="02020603050405020304" pitchFamily="18" charset="0"/>
                <a:cs typeface="Times New Roman" panose="02020603050405020304" pitchFamily="18" charset="0"/>
                <a:sym typeface="+mn-ea"/>
              </a:rPr>
              <a:t>There are certain known triggering variables such as </a:t>
            </a:r>
            <a:r>
              <a:rPr sz="2400" b="1">
                <a:solidFill>
                  <a:schemeClr val="tx1"/>
                </a:solidFill>
                <a:latin typeface="Times New Roman" panose="02020603050405020304" pitchFamily="18" charset="0"/>
                <a:cs typeface="Times New Roman" panose="02020603050405020304" pitchFamily="18" charset="0"/>
                <a:sym typeface="+mn-ea"/>
              </a:rPr>
              <a:t>sun exposure, pregnancy, sexual hormones, inflammatory skin conditions, usage of cosmetics, steroids, ovarian tumours ,intestinal parasites, hepatopathies hormone replacement therapy </a:t>
            </a:r>
            <a:r>
              <a:rPr sz="2400">
                <a:solidFill>
                  <a:srgbClr val="7030A0"/>
                </a:solidFill>
                <a:latin typeface="Times New Roman" panose="02020603050405020304" pitchFamily="18" charset="0"/>
                <a:cs typeface="Times New Roman" panose="02020603050405020304" pitchFamily="18" charset="0"/>
                <a:sym typeface="+mn-ea"/>
              </a:rPr>
              <a:t>and </a:t>
            </a:r>
            <a:r>
              <a:rPr sz="2400" b="1">
                <a:solidFill>
                  <a:schemeClr val="tx1"/>
                </a:solidFill>
                <a:latin typeface="Times New Roman" panose="02020603050405020304" pitchFamily="18" charset="0"/>
                <a:cs typeface="Times New Roman" panose="02020603050405020304" pitchFamily="18" charset="0"/>
                <a:sym typeface="+mn-ea"/>
              </a:rPr>
              <a:t>photosensitizing medications</a:t>
            </a:r>
            <a:r>
              <a:rPr sz="2400">
                <a:solidFill>
                  <a:srgbClr val="7030A0"/>
                </a:solidFill>
                <a:latin typeface="Times New Roman" panose="02020603050405020304" pitchFamily="18" charset="0"/>
                <a:cs typeface="Times New Roman" panose="02020603050405020304" pitchFamily="18" charset="0"/>
                <a:sym typeface="+mn-ea"/>
              </a:rPr>
              <a:t>.</a:t>
            </a:r>
            <a:endParaRPr lang="en-US" sz="2400">
              <a:solidFill>
                <a:srgbClr val="7030A0"/>
              </a:solidFill>
              <a:latin typeface="Times New Roman" panose="02020603050405020304" pitchFamily="18" charset="0"/>
              <a:cs typeface="Times New Roman" panose="02020603050405020304" pitchFamily="18" charset="0"/>
            </a:endParaRPr>
          </a:p>
          <a:p>
            <a:pPr algn="just"/>
            <a:r>
              <a:rPr sz="2400">
                <a:latin typeface="Times New Roman" panose="02020603050405020304" pitchFamily="18" charset="0"/>
                <a:cs typeface="Times New Roman" panose="02020603050405020304" pitchFamily="18" charset="0"/>
                <a:sym typeface="+mn-ea"/>
              </a:rPr>
              <a:t>Melasma causes patients distress since it mostly affects the face, is readily visible, and is always present in daily life. In this situation, it has deterimental effect on patients quality of life, hurting their psychological and emotional health, which frequently prompts them to look for a dermatologists.</a:t>
            </a:r>
            <a:endParaRPr lang="en-US" sz="2400">
              <a:latin typeface="Times New Roman" panose="02020603050405020304" pitchFamily="18" charset="0"/>
              <a:cs typeface="Times New Roman" panose="02020603050405020304" pitchFamily="18" charset="0"/>
            </a:endParaRPr>
          </a:p>
          <a:p>
            <a:pPr algn="just">
              <a:lnSpc>
                <a:spcPct val="130000"/>
              </a:lnSpc>
              <a:spcAft>
                <a:spcPts val="800"/>
              </a:spcAft>
            </a:pPr>
            <a:endParaRPr lang="en-US" altLang="zh-CN" sz="2400" spc="50" smtClean="0">
              <a:ln w="3175">
                <a:noFill/>
                <a:prstDash val="dash"/>
              </a:ln>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4" name="Title 6"/>
          <p:cNvSpPr txBox="1"/>
          <p:nvPr userDrawn="1">
            <p:custDataLst>
              <p:tags r:id="rId2"/>
            </p:custDataLst>
          </p:nvPr>
        </p:nvSpPr>
        <p:spPr>
          <a:xfrm>
            <a:off x="160020" y="302895"/>
            <a:ext cx="4493895" cy="965200"/>
          </a:xfrm>
          <a:prstGeom prst="rect">
            <a:avLst/>
          </a:prstGeom>
          <a:no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defRPr/>
            </a:pPr>
            <a:r>
              <a:rPr lang="en-US" altLang="zh-CN" sz="3200" b="1" u="sng" spc="300" smtClean="0">
                <a:ln w="3175">
                  <a:noFill/>
                  <a:prstDash val="dash"/>
                </a:ln>
                <a:solidFill>
                  <a:srgbClr val="002060"/>
                </a:solidFill>
                <a:latin typeface="Times New Roman" panose="02020603050405020304" pitchFamily="18" charset="0"/>
                <a:ea typeface="Arial" panose="020B0604020202020204" pitchFamily="34" charset="0"/>
                <a:cs typeface="Times New Roman" panose="02020603050405020304" pitchFamily="18" charset="0"/>
              </a:rPr>
              <a:t>INTRODUCTION</a:t>
            </a:r>
            <a:endParaRPr lang="en-US" altLang="zh-CN" sz="3200" b="1" u="sng" spc="300" smtClean="0">
              <a:ln w="3175">
                <a:noFill/>
                <a:prstDash val="dash"/>
              </a:ln>
              <a:solidFill>
                <a:srgbClr val="002060"/>
              </a:solidFill>
              <a:latin typeface="Times New Roman" panose="02020603050405020304" pitchFamily="18" charset="0"/>
              <a:ea typeface="Arial" panose="020B0604020202020204" pitchFamily="34" charset="0"/>
              <a:cs typeface="Times New Roman" panose="02020603050405020304" pitchFamily="18" charset="0"/>
            </a:endParaRPr>
          </a:p>
        </p:txBody>
      </p:sp>
      <p:pic>
        <p:nvPicPr>
          <p:cNvPr id="5" name="图片 4" descr="C:\Users\Kingsoft\Desktop\图片库\花\arrangement-art-artificial-1624259.jpgarrangement-art-artificial-1624259"/>
          <p:cNvPicPr>
            <a:picLocks noChangeAspect="1"/>
          </p:cNvPicPr>
          <p:nvPr>
            <p:custDataLst>
              <p:tags r:id="rId3"/>
            </p:custDataLst>
          </p:nvPr>
        </p:nvPicPr>
        <p:blipFill rotWithShape="1">
          <a:blip r:embed="rId4" cstate="screen"/>
          <a:srcRect/>
          <a:stretch>
            <a:fillRect/>
          </a:stretch>
        </p:blipFill>
        <p:spPr>
          <a:xfrm>
            <a:off x="4105910" y="216535"/>
            <a:ext cx="7475855" cy="1148715"/>
          </a:xfrm>
          <a:prstGeom prst="rect">
            <a:avLst/>
          </a:prstGeom>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2" name="Title 1"/>
          <p:cNvSpPr/>
          <p:nvPr>
            <p:ph type="title"/>
          </p:nvPr>
        </p:nvSpPr>
        <p:spPr>
          <a:xfrm>
            <a:off x="717550" y="1143635"/>
            <a:ext cx="9540875" cy="5083175"/>
          </a:xfrm>
        </p:spPr>
        <p:txBody>
          <a:bodyPr/>
          <a:p>
            <a:endParaRPr lang="en-US" sz="2400"/>
          </a:p>
        </p:txBody>
      </p:sp>
      <p:pic>
        <p:nvPicPr>
          <p:cNvPr id="4" name="Content Placeholder 3" descr="WhatsApp Image 2024-02-25 at 12.22.09 (1)"/>
          <p:cNvPicPr>
            <a:picLocks noChangeAspect="1"/>
          </p:cNvPicPr>
          <p:nvPr>
            <p:ph idx="1"/>
          </p:nvPr>
        </p:nvPicPr>
        <p:blipFill>
          <a:blip r:embed="rId2"/>
          <a:stretch>
            <a:fillRect/>
          </a:stretch>
        </p:blipFill>
        <p:spPr>
          <a:xfrm>
            <a:off x="513080" y="235585"/>
            <a:ext cx="11069320" cy="6176645"/>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WhatsApp Image 2024-02-25 at 12.22.09 (2)"/>
          <p:cNvPicPr>
            <a:picLocks noChangeAspect="1"/>
          </p:cNvPicPr>
          <p:nvPr>
            <p:ph sz="quarter" idx="13"/>
          </p:nvPr>
        </p:nvPicPr>
        <p:blipFill>
          <a:blip r:embed="rId1"/>
          <a:stretch>
            <a:fillRect/>
          </a:stretch>
        </p:blipFill>
        <p:spPr>
          <a:xfrm>
            <a:off x="233680" y="144780"/>
            <a:ext cx="6254750" cy="4935855"/>
          </a:xfrm>
          <a:prstGeom prst="rect">
            <a:avLst/>
          </a:prstGeom>
          <a:noFill/>
          <a:ln w="9525">
            <a:noFill/>
          </a:ln>
        </p:spPr>
      </p:pic>
      <p:pic>
        <p:nvPicPr>
          <p:cNvPr id="5" name="Content Placeholder 4" descr="WhatsApp Image 2024-02-25 at 12.22.09"/>
          <p:cNvPicPr>
            <a:picLocks noChangeAspect="1"/>
          </p:cNvPicPr>
          <p:nvPr>
            <p:ph sz="half" idx="2"/>
          </p:nvPr>
        </p:nvPicPr>
        <p:blipFill>
          <a:blip r:embed="rId2"/>
          <a:stretch>
            <a:fillRect/>
          </a:stretch>
        </p:blipFill>
        <p:spPr>
          <a:xfrm>
            <a:off x="6603365" y="2114550"/>
            <a:ext cx="5090795" cy="4249420"/>
          </a:xfrm>
          <a:prstGeom prst="rect">
            <a:avLst/>
          </a:prstGeom>
        </p:spPr>
      </p:pic>
      <p:pic>
        <p:nvPicPr>
          <p:cNvPr id="6" name="图片 4" descr="C:\Users\Kingsoft\Desktop\图片库\花\arrangement-art-artificial-1624259.jpgarrangement-art-artificial-1624259"/>
          <p:cNvPicPr>
            <a:picLocks noChangeAspect="1"/>
          </p:cNvPicPr>
          <p:nvPr>
            <p:custDataLst>
              <p:tags r:id="rId3"/>
            </p:custDataLst>
          </p:nvPr>
        </p:nvPicPr>
        <p:blipFill rotWithShape="1">
          <a:blip r:embed="rId4" cstate="screen"/>
          <a:srcRect/>
          <a:stretch>
            <a:fillRect/>
          </a:stretch>
        </p:blipFill>
        <p:spPr>
          <a:xfrm>
            <a:off x="6604000" y="216535"/>
            <a:ext cx="4977765" cy="1696720"/>
          </a:xfrm>
          <a:prstGeom prst="rect">
            <a:avLst/>
          </a:prstGeom>
        </p:spPr>
      </p:pic>
      <p:pic>
        <p:nvPicPr>
          <p:cNvPr id="7" name="图片 4" descr="C:\Users\Kingsoft\Desktop\图片库\花\arrangement-art-artificial-1624259.jpgarrangement-art-artificial-1624259"/>
          <p:cNvPicPr>
            <a:picLocks noChangeAspect="1"/>
          </p:cNvPicPr>
          <p:nvPr>
            <p:custDataLst>
              <p:tags r:id="rId5"/>
            </p:custDataLst>
          </p:nvPr>
        </p:nvPicPr>
        <p:blipFill rotWithShape="1">
          <a:blip r:embed="rId4" cstate="screen"/>
          <a:srcRect/>
          <a:stretch>
            <a:fillRect/>
          </a:stretch>
        </p:blipFill>
        <p:spPr>
          <a:xfrm>
            <a:off x="233680" y="5161280"/>
            <a:ext cx="6179820" cy="15214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349885" y="289560"/>
            <a:ext cx="11326495" cy="6490970"/>
          </a:xfrm>
        </p:spPr>
        <p:txBody>
          <a:bodyPr>
            <a:noAutofit/>
          </a:bodyPr>
          <a:lstStyle/>
          <a:p>
            <a:pPr marL="0" indent="0" algn="just">
              <a:buFont typeface="Arial" panose="020B0604020202020204" pitchFamily="34" charset="0"/>
              <a:buNone/>
            </a:pPr>
            <a:r>
              <a:rPr lang="en-US" sz="2000" b="1">
                <a:solidFill>
                  <a:schemeClr val="tx1"/>
                </a:solidFill>
                <a:latin typeface="Times New Roman" panose="02020603050405020304" pitchFamily="18" charset="0"/>
                <a:cs typeface="Times New Roman" panose="02020603050405020304" pitchFamily="18" charset="0"/>
                <a:sym typeface="+mn-ea"/>
              </a:rPr>
              <a:t>Recently, in vitro studies have shown that</a:t>
            </a:r>
            <a:r>
              <a:rPr lang="en-US" sz="2000" b="1" u="sng">
                <a:solidFill>
                  <a:schemeClr val="tx1"/>
                </a:solidFill>
                <a:highlight>
                  <a:srgbClr val="FFFF00"/>
                </a:highlight>
                <a:latin typeface="Times New Roman" panose="02020603050405020304" pitchFamily="18" charset="0"/>
                <a:cs typeface="Times New Roman" panose="02020603050405020304" pitchFamily="18" charset="0"/>
                <a:sym typeface="+mn-ea"/>
              </a:rPr>
              <a:t> Topical metformin</a:t>
            </a:r>
            <a:r>
              <a:rPr lang="en-US" sz="2000" b="1">
                <a:solidFill>
                  <a:schemeClr val="tx1"/>
                </a:solidFill>
                <a:latin typeface="Times New Roman" panose="02020603050405020304" pitchFamily="18" charset="0"/>
                <a:cs typeface="Times New Roman" panose="02020603050405020304" pitchFamily="18" charset="0"/>
                <a:sym typeface="+mn-ea"/>
              </a:rPr>
              <a:t> has </a:t>
            </a:r>
            <a:r>
              <a:rPr lang="en-US" sz="2000" b="1">
                <a:solidFill>
                  <a:schemeClr val="tx1"/>
                </a:solidFill>
                <a:highlight>
                  <a:srgbClr val="FFFF00"/>
                </a:highlight>
                <a:latin typeface="Times New Roman" panose="02020603050405020304" pitchFamily="18" charset="0"/>
                <a:cs typeface="Times New Roman" panose="02020603050405020304" pitchFamily="18" charset="0"/>
                <a:sym typeface="+mn-ea"/>
              </a:rPr>
              <a:t>melanopenic action</a:t>
            </a:r>
            <a:r>
              <a:rPr lang="en-US" sz="2000" b="1">
                <a:solidFill>
                  <a:schemeClr val="tx1"/>
                </a:solidFill>
                <a:latin typeface="Times New Roman" panose="02020603050405020304" pitchFamily="18" charset="0"/>
                <a:cs typeface="Times New Roman" panose="02020603050405020304" pitchFamily="18" charset="0"/>
                <a:sym typeface="+mn-ea"/>
              </a:rPr>
              <a:t>, which is due to downregulation of the expression of MITF { Melanocyte inducing transcription factor } which inturn leads to downregulation of transcription of various melanogenic proteins such as tyrosinase, TRP-1, TRP-2 and protein kinase C-beta.</a:t>
            </a:r>
            <a:endParaRPr lang="en-US" sz="200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The study was undertaken to formulate, optimize and evaluate the safety and efficacy of topical metformin in melasmaicroemulsion based gels.</a:t>
            </a:r>
            <a:endParaRPr lang="en-US" sz="2000">
              <a:solidFill>
                <a:srgbClr val="7030A0"/>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sz="2400">
                <a:solidFill>
                  <a:srgbClr val="7030A0"/>
                </a:solidFill>
                <a:latin typeface="Times New Roman" panose="02020603050405020304" pitchFamily="18" charset="0"/>
                <a:cs typeface="Times New Roman" panose="02020603050405020304" pitchFamily="18" charset="0"/>
                <a:sym typeface="+mn-ea"/>
              </a:rPr>
              <a:t> </a:t>
            </a:r>
            <a:r>
              <a:rPr lang="en-US" sz="2400">
                <a:highlight>
                  <a:srgbClr val="C0C0C0"/>
                </a:highlight>
                <a:latin typeface="Times New Roman" panose="02020603050405020304" pitchFamily="18" charset="0"/>
                <a:cs typeface="Times New Roman" panose="02020603050405020304" pitchFamily="18" charset="0"/>
                <a:sym typeface="+mn-ea"/>
              </a:rPr>
              <a:t> </a:t>
            </a:r>
            <a:r>
              <a:rPr lang="en-US" sz="2400" b="1">
                <a:highlight>
                  <a:srgbClr val="C0C0C0"/>
                </a:highlight>
                <a:latin typeface="Times New Roman" panose="02020603050405020304" pitchFamily="18" charset="0"/>
                <a:cs typeface="Times New Roman" panose="02020603050405020304" pitchFamily="18" charset="0"/>
                <a:sym typeface="+mn-ea"/>
              </a:rPr>
              <a:t>Microemulgel</a:t>
            </a:r>
            <a:endParaRPr lang="en-US" sz="2400" b="1">
              <a:highlight>
                <a:srgbClr val="C0C0C0"/>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sym typeface="+mn-ea"/>
              </a:rPr>
              <a:t>The micron - sized globules of microemulgel have higher penetration, allowing the medicine to reach systemic circulation directly. This improves both the drugs bioavailability and patient compliance .</a:t>
            </a:r>
            <a:endParaRPr lang="en-US" sz="20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sym typeface="+mn-ea"/>
              </a:rPr>
              <a:t>The microemulgel for dermatological and cosmetic use has a variety of desirable qualities including good consistency, being thixotropic, easily spreadable, non-staining, emollient, biofriendly, clear, transparent and elegant appearance. Additionally, these microemulgel - based formulations improves the skin deposition of API, ultimately increasing its therapeutic activity.</a:t>
            </a:r>
            <a:endParaRPr lang="en-US" sz="2000">
              <a:latin typeface="Times New Roman" panose="02020603050405020304" pitchFamily="18" charset="0"/>
              <a:cs typeface="Times New Roman" panose="02020603050405020304" pitchFamily="18" charset="0"/>
            </a:endParaRPr>
          </a:p>
          <a:p>
            <a:pPr marL="0" indent="0" algn="just">
              <a:buNone/>
            </a:pPr>
            <a:endParaRPr lang="en-US" altLang="zh-CN" sz="2000" dirty="0">
              <a:latin typeface="Times New Roman" panose="02020603050405020304" pitchFamily="18" charset="0"/>
              <a:cs typeface="Times New Roman" panose="02020603050405020304" pitchFamily="18" charset="0"/>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vm"/>
          <p:cNvPicPr>
            <a:picLocks noChangeAspect="1"/>
          </p:cNvPicPr>
          <p:nvPr>
            <p:ph sz="half" idx="1"/>
          </p:nvPr>
        </p:nvPicPr>
        <p:blipFill>
          <a:blip r:embed="rId1"/>
          <a:srcRect l="34564" t="19933" r="34292" b="13518"/>
          <a:stretch>
            <a:fillRect/>
          </a:stretch>
        </p:blipFill>
        <p:spPr>
          <a:xfrm>
            <a:off x="472440" y="554355"/>
            <a:ext cx="5480685" cy="4495165"/>
          </a:xfrm>
          <a:prstGeom prst="rect">
            <a:avLst/>
          </a:prstGeom>
        </p:spPr>
      </p:pic>
      <p:pic>
        <p:nvPicPr>
          <p:cNvPr id="7" name="Content Placeholder 6" descr="vm1"/>
          <p:cNvPicPr>
            <a:picLocks noChangeAspect="1"/>
          </p:cNvPicPr>
          <p:nvPr>
            <p:ph sz="half" idx="2"/>
          </p:nvPr>
        </p:nvPicPr>
        <p:blipFill>
          <a:blip r:embed="rId2"/>
          <a:srcRect l="34516" t="31461" r="34521" b="25951"/>
          <a:stretch>
            <a:fillRect/>
          </a:stretch>
        </p:blipFill>
        <p:spPr>
          <a:xfrm>
            <a:off x="6238875" y="1859280"/>
            <a:ext cx="5589905" cy="4264025"/>
          </a:xfrm>
          <a:prstGeom prst="rect">
            <a:avLst/>
          </a:prstGeom>
        </p:spPr>
      </p:pic>
      <p:pic>
        <p:nvPicPr>
          <p:cNvPr id="5" name="图片 4" descr="C:\Users\Kingsoft\Desktop\图片库\花\arrangement-art-artificial-1624259.jpgarrangement-art-artificial-1624259"/>
          <p:cNvPicPr>
            <a:picLocks noChangeAspect="1"/>
          </p:cNvPicPr>
          <p:nvPr>
            <p:custDataLst>
              <p:tags r:id="rId3"/>
            </p:custDataLst>
          </p:nvPr>
        </p:nvPicPr>
        <p:blipFill rotWithShape="1">
          <a:blip r:embed="rId4" cstate="screen"/>
          <a:srcRect/>
          <a:stretch>
            <a:fillRect/>
          </a:stretch>
        </p:blipFill>
        <p:spPr>
          <a:xfrm>
            <a:off x="6096000" y="216535"/>
            <a:ext cx="5732145" cy="1564005"/>
          </a:xfrm>
          <a:prstGeom prst="rect">
            <a:avLst/>
          </a:prstGeom>
        </p:spPr>
      </p:pic>
      <p:pic>
        <p:nvPicPr>
          <p:cNvPr id="4" name="图片 4" descr="C:\Users\Kingsoft\Desktop\图片库\花\arrangement-art-artificial-1624259.jpgarrangement-art-artificial-1624259"/>
          <p:cNvPicPr>
            <a:picLocks noChangeAspect="1"/>
          </p:cNvPicPr>
          <p:nvPr>
            <p:custDataLst>
              <p:tags r:id="rId5"/>
            </p:custDataLst>
          </p:nvPr>
        </p:nvPicPr>
        <p:blipFill rotWithShape="1">
          <a:blip r:embed="rId4" cstate="screen"/>
          <a:srcRect/>
          <a:stretch>
            <a:fillRect/>
          </a:stretch>
        </p:blipFill>
        <p:spPr>
          <a:xfrm>
            <a:off x="363855" y="5189220"/>
            <a:ext cx="5732145" cy="1564005"/>
          </a:xfrm>
          <a:prstGeom prst="rect">
            <a:avLst/>
          </a:prstGeom>
        </p:spPr>
      </p:pic>
      <p:pic>
        <p:nvPicPr>
          <p:cNvPr id="2" name="Content Placeholder 5" descr="vm"/>
          <p:cNvPicPr>
            <a:picLocks noChangeAspect="1"/>
          </p:cNvPicPr>
          <p:nvPr/>
        </p:nvPicPr>
        <p:blipFill>
          <a:blip r:embed="rId1"/>
          <a:srcRect l="34564" t="19933" r="34292" b="13518"/>
          <a:stretch>
            <a:fillRect/>
          </a:stretch>
        </p:blipFill>
        <p:spPr>
          <a:xfrm>
            <a:off x="599440" y="681355"/>
            <a:ext cx="5480685" cy="449516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10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1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Lst>
</file>

<file path=ppt/tags/tag11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1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89"/>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89"/>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89"/>
  <p:tag name="KSO_WM_TEMPLATE_THUMBS_INDEX" val="1、4、7、8、9、10、11、12、13、14、15"/>
  <p:tag name="KSO_WM_TEMPLATE_MASTER_THUMB_INDEX" val="18"/>
</p:tagLst>
</file>

<file path=ppt/tags/tag125.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89_1*a*1"/>
  <p:tag name="KSO_WM_TEMPLATE_CATEGORY" val="custom"/>
  <p:tag name="KSO_WM_TEMPLATE_INDEX" val="20202689"/>
  <p:tag name="KSO_WM_UNIT_LAYERLEVEL" val="1"/>
  <p:tag name="KSO_WM_TAG_VERSION" val="1.0"/>
  <p:tag name="KSO_WM_BEAUTIFY_FLAG" val="#wm#"/>
  <p:tag name="KSO_WM_UNIT_PRESET_TEXT" val="FRESH _x000B_WORK SUMMARY"/>
</p:tagLst>
</file>

<file path=ppt/tags/tag126.xml><?xml version="1.0" encoding="utf-8"?>
<p:tagLst xmlns:p="http://schemas.openxmlformats.org/presentationml/2006/main">
  <p:tag name="KSO_WM_UNIT_ISCONTENTSTITLE" val="0"/>
  <p:tag name="KSO_WM_UNIT_NOCLEAR" val="0"/>
  <p:tag name="KSO_WM_UNIT_VALUE" val="50"/>
  <p:tag name="KSO_WM_UNIT_HIGHLIGHT" val="0"/>
  <p:tag name="KSO_WM_UNIT_COMPATIBLE" val="0"/>
  <p:tag name="KSO_WM_UNIT_DIAGRAM_ISNUMVISUAL" val="0"/>
  <p:tag name="KSO_WM_UNIT_DIAGRAM_ISREFERUNIT" val="0"/>
  <p:tag name="KSO_WM_UNIT_TYPE" val="b"/>
  <p:tag name="KSO_WM_UNIT_INDEX" val="1"/>
  <p:tag name="KSO_WM_UNIT_ID" val="custom20202689_1*b*1"/>
  <p:tag name="KSO_WM_TEMPLATE_CATEGORY" val="custom"/>
  <p:tag name="KSO_WM_TEMPLATE_INDEX" val="20202689"/>
  <p:tag name="KSO_WM_UNIT_LAYERLEVEL" val="1"/>
  <p:tag name="KSO_WM_TAG_VERSION" val="1.0"/>
  <p:tag name="KSO_WM_BEAUTIFY_FLAG" val="#wm#"/>
  <p:tag name="KSO_WM_UNIT_PRESET_TEXT" val="Click here to add the text, the text is the refinement of your thought, and please try to explain the point of view as succinctly as possible."/>
</p:tagLst>
</file>

<file path=ppt/tags/tag127.xml><?xml version="1.0" encoding="utf-8"?>
<p:tagLst xmlns:p="http://schemas.openxmlformats.org/presentationml/2006/main">
  <p:tag name="KSO_WM_SLIDE_ID" val="custom20202689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89"/>
  <p:tag name="KSO_WM_SLIDE_LAYOUT" val="a_b"/>
  <p:tag name="KSO_WM_SLIDE_LAYOUT_CNT" val="1_1"/>
  <p:tag name="KSO_WM_TEMPLATE_THUMBS_INDEX" val="1、4、7、8、9、10、11、12、13、14、15"/>
  <p:tag name="KSO_WM_TEMPLATE_MASTER_THUMB_INDEX" val="1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3*d*1"/>
  <p:tag name="KSO_WM_TEMPLATE_CATEGORY" val="custom"/>
  <p:tag name="KSO_WM_TEMPLATE_INDEX" val="20202689"/>
  <p:tag name="KSO_WM_UNIT_LAYERLEVEL" val="1"/>
  <p:tag name="KSO_WM_TAG_VERSION" val="1.0"/>
  <p:tag name="KSO_WM_BEAUTIFY_FLAG" val="#wm#"/>
  <p:tag name="KSO_WM_UNIT_VALUE" val="802*1481"/>
  <p:tag name="KSO_WM_UNIT_TYPE" val="d"/>
  <p:tag name="KSO_WM_UNIT_INDEX" val="1"/>
  <p:tag name="KSO_WM_UNIT_SUPPORT_UNIT_TYPE" val="[&quot;all&quot;]"/>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3*d*2"/>
  <p:tag name="KSO_WM_TEMPLATE_CATEGORY" val="custom"/>
  <p:tag name="KSO_WM_TEMPLATE_INDEX" val="20202689"/>
  <p:tag name="KSO_WM_UNIT_LAYERLEVEL" val="1"/>
  <p:tag name="KSO_WM_TAG_VERSION" val="1.0"/>
  <p:tag name="KSO_WM_BEAUTIFY_FLAG" val="#wm#"/>
  <p:tag name="KSO_WM_UNIT_VALUE" val="800*1490"/>
  <p:tag name="KSO_WM_UNIT_TYPE" val="d"/>
  <p:tag name="KSO_WM_UNIT_INDEX" val="2"/>
  <p:tag name="KSO_WM_UNIT_SUPPORT_UNIT_TYPE" val="[&quot;all&quot;]"/>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3*d*1"/>
  <p:tag name="KSO_WM_TEMPLATE_CATEGORY" val="custom"/>
  <p:tag name="KSO_WM_TEMPLATE_INDEX" val="20202689"/>
  <p:tag name="KSO_WM_UNIT_LAYERLEVEL" val="1"/>
  <p:tag name="KSO_WM_TAG_VERSION" val="1.0"/>
  <p:tag name="KSO_WM_BEAUTIFY_FLAG" val="#wm#"/>
  <p:tag name="KSO_WM_UNIT_VALUE" val="802*1481"/>
  <p:tag name="KSO_WM_UNIT_TYPE" val="d"/>
  <p:tag name="KSO_WM_UNIT_INDEX" val="1"/>
  <p:tag name="KSO_WM_UNIT_SUPPORT_UNIT_TYPE" val="[&quot;all&quot;]"/>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3*d*2"/>
  <p:tag name="KSO_WM_TEMPLATE_CATEGORY" val="custom"/>
  <p:tag name="KSO_WM_TEMPLATE_INDEX" val="20202689"/>
  <p:tag name="KSO_WM_UNIT_LAYERLEVEL" val="1"/>
  <p:tag name="KSO_WM_TAG_VERSION" val="1.0"/>
  <p:tag name="KSO_WM_BEAUTIFY_FLAG" val="#wm#"/>
  <p:tag name="KSO_WM_UNIT_VALUE" val="800*1490"/>
  <p:tag name="KSO_WM_UNIT_TYPE" val="d"/>
  <p:tag name="KSO_WM_UNIT_INDEX" val="2"/>
  <p:tag name="KSO_WM_UNIT_SUPPORT_UNIT_TYPE" val="[&quot;all&quot;]"/>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2*a*1"/>
  <p:tag name="KSO_WM_TEMPLATE_CATEGORY" val="custom"/>
  <p:tag name="KSO_WM_TEMPLATE_INDEX" val="20202689"/>
  <p:tag name="KSO_WM_UNIT_LAYERLEVEL" val="1"/>
  <p:tag name="KSO_WM_TAG_VERSION" val="1.0"/>
  <p:tag name="KSO_WM_BEAUTIFY_FLAG" val="#wm#"/>
  <p:tag name="KSO_WM_UNIT_ISCONTENTSTITLE" val="1"/>
  <p:tag name="KSO_WM_UNIT_PRESET_TEXT" val="CONTENTS"/>
  <p:tag name="KSO_WM_UNIT_NOCLEAR" val="0"/>
  <p:tag name="KSO_WM_UNIT_VALUE" val="2"/>
  <p:tag name="KSO_WM_DIAGRAM_GROUP_CODE" val="l1-1"/>
  <p:tag name="KSO_WM_UNIT_TYPE" val="a"/>
  <p:tag name="KSO_WM_UNIT_INDEX" val="1"/>
</p:tagLst>
</file>

<file path=ppt/tags/tag133.xml><?xml version="1.0" encoding="utf-8"?>
<p:tagLst xmlns:p="http://schemas.openxmlformats.org/presentationml/2006/main">
  <p:tag name="KSO_WM_SLIDE_ID" val="custom20202689_2"/>
  <p:tag name="KSO_WM_TEMPLATE_SUBCATEGORY" val="0"/>
  <p:tag name="KSO_WM_TEMPLATE_MASTER_TYPE" val="1"/>
  <p:tag name="KSO_WM_TEMPLATE_COLOR_TYPE" val="1"/>
  <p:tag name="KSO_WM_SLIDE_ITEM_CNT" val="2"/>
  <p:tag name="KSO_WM_SLIDE_INDEX" val="2"/>
  <p:tag name="KSO_WM_TAG_VERSION" val="1.0"/>
  <p:tag name="KSO_WM_BEAUTIFY_FLAG" val="#wm#"/>
  <p:tag name="KSO_WM_TEMPLATE_CATEGORY" val="custom"/>
  <p:tag name="KSO_WM_TEMPLATE_INDEX" val="20202689"/>
  <p:tag name="KSO_WM_SLIDE_TYPE" val="contents"/>
  <p:tag name="KSO_WM_SLIDE_SUBTYPE" val="diag"/>
  <p:tag name="KSO_WM_DIAGRAM_GROUP_CODE" val="l1-1"/>
  <p:tag name="KSO_WM_SLIDE_DIAGTYPE" val="l"/>
  <p:tag name="KSO_WM_SLIDE_LAYOUT" val="a_l"/>
  <p:tag name="KSO_WM_SLIDE_LAYOUT_CNT" val="1_1"/>
</p:tagLst>
</file>

<file path=ppt/tags/tag134.xml><?xml version="1.0" encoding="utf-8"?>
<p:tagLst xmlns:p="http://schemas.openxmlformats.org/presentationml/2006/main">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202689_8*f*1"/>
  <p:tag name="KSO_WM_TEMPLATE_CATEGORY" val="custom"/>
  <p:tag name="KSO_WM_TEMPLATE_INDEX" val="20202689"/>
  <p:tag name="KSO_WM_UNIT_LAYERLEVEL" val="1"/>
  <p:tag name="KSO_WM_TAG_VERSION" val="1.0"/>
  <p:tag name="KSO_WM_BEAUTIFY_FLAG" val="#wm#"/>
  <p:tag name="KSO_WM_UNIT_PRESET_TEXT" val="Click here to add the text, the text is the extraction of your thought, please try to explain your point of view as succinctly as possible."/>
</p:tagLst>
</file>

<file path=ppt/tags/tag135.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9_8*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36.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89_8*d*1"/>
  <p:tag name="KSO_WM_TEMPLATE_CATEGORY" val="custom"/>
  <p:tag name="KSO_WM_TEMPLATE_INDEX" val="20202689"/>
  <p:tag name="KSO_WM_UNIT_LAYERLEVEL" val="1"/>
  <p:tag name="KSO_WM_TAG_VERSION" val="1.0"/>
  <p:tag name="KSO_WM_BEAUTIFY_FLAG" val="#wm#"/>
  <p:tag name="KSO_WM_UNIT_SUPPORT_UNIT_TYPE" val="[&quot;all&quot;]"/>
</p:tagLst>
</file>

<file path=ppt/tags/tag137.xml><?xml version="1.0" encoding="utf-8"?>
<p:tagLst xmlns:p="http://schemas.openxmlformats.org/presentationml/2006/main">
  <p:tag name="KSO_WM_SLIDE_ID" val="custom20202689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2689"/>
  <p:tag name="KSO_WM_SLIDE_LAYOUT" val="a_d_f"/>
  <p:tag name="KSO_WM_SLIDE_LAYOUT_CNT" val="1_1_1"/>
  <p:tag name="KSO_WM_SLIDE_TYPE" val="text"/>
  <p:tag name="KSO_WM_SLIDE_SUBTYPE" val="picTxt"/>
  <p:tag name="KSO_WM_SLIDE_SIZE" val="864*443"/>
  <p:tag name="KSO_WM_SLIDE_POSITION" val="47*48"/>
</p:tagLst>
</file>

<file path=ppt/tags/tag138.xml><?xml version="1.0" encoding="utf-8"?>
<p:tagLst xmlns:p="http://schemas.openxmlformats.org/presentationml/2006/main">
  <p:tag name="KSO_WM_SLIDE_ID" val="custom20202689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89"/>
  <p:tag name="KSO_WM_SLIDE_TYPE" val="sectionTitle"/>
  <p:tag name="KSO_WM_SLIDE_SUBTYPE" val="pureTxt"/>
  <p:tag name="KSO_WM_SLIDE_LAYOUT" val="a_b_e"/>
  <p:tag name="KSO_WM_SLIDE_LAYOUT_CNT" val="1_1_1"/>
</p:tagLst>
</file>

<file path=ppt/tags/tag139.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89_8*d*1"/>
  <p:tag name="KSO_WM_TEMPLATE_CATEGORY" val="custom"/>
  <p:tag name="KSO_WM_TEMPLATE_INDEX" val="20202689"/>
  <p:tag name="KSO_WM_UNIT_LAYERLEVEL" val="1"/>
  <p:tag name="KSO_WM_TAG_VERSION" val="1.0"/>
  <p:tag name="KSO_WM_BEAUTIFY_FLAG" val="#wm#"/>
  <p:tag name="KSO_WM_UNIT_SUPPORT_UNIT_TYPE" val="[&quot;all&quot;]"/>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89_8*d*1"/>
  <p:tag name="KSO_WM_TEMPLATE_CATEGORY" val="custom"/>
  <p:tag name="KSO_WM_TEMPLATE_INDEX" val="20202689"/>
  <p:tag name="KSO_WM_UNIT_LAYERLEVEL" val="1"/>
  <p:tag name="KSO_WM_TAG_VERSION" val="1.0"/>
  <p:tag name="KSO_WM_BEAUTIFY_FLAG" val="#wm#"/>
  <p:tag name="KSO_WM_UNIT_SUPPORT_UNIT_TYPE" val="[&quot;all&quot;]"/>
</p:tagLst>
</file>

<file path=ppt/tags/tag141.xml><?xml version="1.0" encoding="utf-8"?>
<p:tagLst xmlns:p="http://schemas.openxmlformats.org/presentationml/2006/main">
  <p:tag name="KSO_WM_UNIT_PRESET_TEXT" val="Click here to add the text, the text is the extraction of your thought, please try to explain your point of view as succinctly as possible. 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13;Click here to add the text, the text is the extraction of your thought, please try to explain your point of view as succinctly as possible. 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89_9*f*1"/>
  <p:tag name="KSO_WM_TEMPLATE_CATEGORY" val="custom"/>
  <p:tag name="KSO_WM_TEMPLATE_INDEX" val="20202689"/>
  <p:tag name="KSO_WM_UNIT_LAYERLEVEL" val="1"/>
  <p:tag name="KSO_WM_TAG_VERSION" val="1.0"/>
  <p:tag name="KSO_WM_BEAUTIFY_FLAG" val="#wm#"/>
</p:tagLst>
</file>

<file path=ppt/tags/tag142.xml><?xml version="1.0" encoding="utf-8"?>
<p:tagLst xmlns:p="http://schemas.openxmlformats.org/presentationml/2006/main">
  <p:tag name="KSO_WM_SLIDE_ID" val="custom20202689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89"/>
  <p:tag name="KSO_WM_SLIDE_LAYOUT" val="a_f"/>
  <p:tag name="KSO_WM_SLIDE_LAYOUT_CNT" val="1_1"/>
  <p:tag name="KSO_WM_TEMPLATE_MASTER_TYPE" val="1"/>
  <p:tag name="KSO_WM_TEMPLATE_COLOR_TYPE" val="1"/>
</p:tagLst>
</file>

<file path=ppt/tags/tag143.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89_8*d*1"/>
  <p:tag name="KSO_WM_TEMPLATE_CATEGORY" val="custom"/>
  <p:tag name="KSO_WM_TEMPLATE_INDEX" val="20202689"/>
  <p:tag name="KSO_WM_UNIT_LAYERLEVEL" val="1"/>
  <p:tag name="KSO_WM_TAG_VERSION" val="1.0"/>
  <p:tag name="KSO_WM_BEAUTIFY_FLAG" val="#wm#"/>
  <p:tag name="KSO_WM_UNIT_SUPPORT_UNIT_TYPE" val="[&quot;all&quot;]"/>
</p:tagLst>
</file>

<file path=ppt/tags/tag144.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89_8*d*1"/>
  <p:tag name="KSO_WM_TEMPLATE_CATEGORY" val="custom"/>
  <p:tag name="KSO_WM_TEMPLATE_INDEX" val="20202689"/>
  <p:tag name="KSO_WM_UNIT_LAYERLEVEL" val="1"/>
  <p:tag name="KSO_WM_TAG_VERSION" val="1.0"/>
  <p:tag name="KSO_WM_BEAUTIFY_FLAG" val="#wm#"/>
  <p:tag name="KSO_WM_UNIT_SUPPORT_UNIT_TYPE" val="[&quot;all&quot;]"/>
</p:tagLst>
</file>

<file path=ppt/tags/tag145.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89_10*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0*d*1"/>
  <p:tag name="KSO_WM_TEMPLATE_CATEGORY" val="custom"/>
  <p:tag name="KSO_WM_TEMPLATE_INDEX" val="20202689"/>
  <p:tag name="KSO_WM_UNIT_LAYERLEVEL" val="1"/>
  <p:tag name="KSO_WM_TAG_VERSION" val="1.0"/>
  <p:tag name="KSO_WM_BEAUTIFY_FLAG" val="#wm#"/>
  <p:tag name="KSO_WM_UNIT_VALUE" val="1412*1798"/>
  <p:tag name="KSO_WM_UNIT_TYPE" val="d"/>
  <p:tag name="KSO_WM_UNIT_INDEX" val="1"/>
  <p:tag name="KSO_WM_UNIT_SUPPORT_UNIT_TYPE" val="[&quot;all&quot;]"/>
</p:tagLst>
</file>

<file path=ppt/tags/tag147.xml><?xml version="1.0" encoding="utf-8"?>
<p:tagLst xmlns:p="http://schemas.openxmlformats.org/presentationml/2006/main">
  <p:tag name="KSO_WM_SLIDE_ID" val="custom20202689_10"/>
  <p:tag name="KSO_WM_TEMPLATE_SUBCATEGORY" val="0"/>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689"/>
  <p:tag name="KSO_WM_SLIDE_LAYOUT" val="a_d_f"/>
  <p:tag name="KSO_WM_SLIDE_LAYOUT_CNT" val="1_1_1"/>
  <p:tag name="KSO_WM_TEMPLATE_MASTER_TYPE" val="1"/>
  <p:tag name="KSO_WM_TEMPLATE_COLOR_TYPE" val="1"/>
</p:tagLst>
</file>

<file path=ppt/tags/tag148.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9_11*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49.xml><?xml version="1.0" encoding="utf-8"?>
<p:tagLst xmlns:p="http://schemas.openxmlformats.org/presentationml/2006/main">
  <p:tag name="KSO_WM_UNIT_NOCLEAR" val="0"/>
  <p:tag name="KSO_WM_UNIT_VALUE" val="106"/>
  <p:tag name="KSO_WM_UNIT_HIGHLIGHT" val="0"/>
  <p:tag name="KSO_WM_UNIT_COMPATIBLE" val="0"/>
  <p:tag name="KSO_WM_UNIT_DIAGRAM_ISNUMVISUAL" val="0"/>
  <p:tag name="KSO_WM_UNIT_DIAGRAM_ISREFERUNIT" val="0"/>
  <p:tag name="KSO_WM_UNIT_TYPE" val="f"/>
  <p:tag name="KSO_WM_UNIT_INDEX" val="1"/>
  <p:tag name="KSO_WM_UNIT_ID" val="custom20202689_11*f*1"/>
  <p:tag name="KSO_WM_TEMPLATE_CATEGORY" val="custom"/>
  <p:tag name="KSO_WM_TEMPLATE_INDEX" val="20202689"/>
  <p:tag name="KSO_WM_UNIT_LAYERLEVEL" val="1"/>
  <p:tag name="KSO_WM_TAG_VERSION" val="1.0"/>
  <p:tag name="KSO_WM_BEAUTIFY_FLAG" val="#wm#"/>
  <p:tag name="KSO_WM_UNIT_PRESET_TEXT" val="Click here to add the text, the text is the extraction of your thought, please try to explain your point of view as succinctly as possible."/>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1*d*1"/>
  <p:tag name="KSO_WM_TEMPLATE_CATEGORY" val="custom"/>
  <p:tag name="KSO_WM_TEMPLATE_INDEX" val="20202689"/>
  <p:tag name="KSO_WM_UNIT_LAYERLEVEL" val="1"/>
  <p:tag name="KSO_WM_TAG_VERSION" val="1.0"/>
  <p:tag name="KSO_WM_BEAUTIFY_FLAG" val="#wm#"/>
  <p:tag name="KSO_WM_UNIT_VALUE" val="951*3042"/>
  <p:tag name="KSO_WM_UNIT_TYPE" val="d"/>
  <p:tag name="KSO_WM_UNIT_INDEX" val="1"/>
  <p:tag name="KSO_WM_UNIT_SUPPORT_UNIT_TYPE" val="[&quot;all&quot;]"/>
</p:tagLst>
</file>

<file path=ppt/tags/tag151.xml><?xml version="1.0" encoding="utf-8"?>
<p:tagLst xmlns:p="http://schemas.openxmlformats.org/presentationml/2006/main">
  <p:tag name="KSO_WM_SLIDE_ID" val="custom20202689_11"/>
  <p:tag name="KSO_WM_TEMPLATE_SUBCATEGORY" val="0"/>
  <p:tag name="KSO_WM_SLIDE_TYPE" val="text"/>
  <p:tag name="KSO_WM_SLIDE_SUBTYPE" val="picTxt"/>
  <p:tag name="KSO_WM_SLIDE_ITEM_CNT" val="0"/>
  <p:tag name="KSO_WM_SLIDE_INDEX" val="11"/>
  <p:tag name="KSO_WM_SLIDE_SIZE" val="864*429"/>
  <p:tag name="KSO_WM_SLIDE_POSITION" val="48*61"/>
  <p:tag name="KSO_WM_TAG_VERSION" val="1.0"/>
  <p:tag name="KSO_WM_BEAUTIFY_FLAG" val="#wm#"/>
  <p:tag name="KSO_WM_TEMPLATE_CATEGORY" val="custom"/>
  <p:tag name="KSO_WM_TEMPLATE_INDEX" val="20202689"/>
  <p:tag name="KSO_WM_SLIDE_LAYOUT" val="a_d_f"/>
  <p:tag name="KSO_WM_SLIDE_LAYOUT_CNT" val="1_1_1"/>
  <p:tag name="KSO_WM_TEMPLATE_MASTER_TYPE" val="1"/>
  <p:tag name="KSO_WM_TEMPLATE_COLOR_TYPE" val="1"/>
</p:tagLst>
</file>

<file path=ppt/tags/tag152.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9_12*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2*d*1"/>
  <p:tag name="KSO_WM_TEMPLATE_CATEGORY" val="custom"/>
  <p:tag name="KSO_WM_TEMPLATE_INDEX" val="20202689"/>
  <p:tag name="KSO_WM_UNIT_LAYERLEVEL" val="1"/>
  <p:tag name="KSO_WM_TAG_VERSION" val="1.0"/>
  <p:tag name="KSO_WM_BEAUTIFY_FLAG" val="#wm#"/>
  <p:tag name="KSO_WM_UNIT_VALUE" val="891*3043"/>
  <p:tag name="KSO_WM_UNIT_TYPE" val="d"/>
  <p:tag name="KSO_WM_UNIT_INDEX" val="1"/>
  <p:tag name="KSO_WM_UNIT_SUPPORT_UNIT_TYPE" val="[&quot;all&quot;]"/>
</p:tagLst>
</file>

<file path=ppt/tags/tag154.xml><?xml version="1.0" encoding="utf-8"?>
<p:tagLst xmlns:p="http://schemas.openxmlformats.org/presentationml/2006/main">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89_12*f*1"/>
  <p:tag name="KSO_WM_TEMPLATE_CATEGORY" val="custom"/>
  <p:tag name="KSO_WM_TEMPLATE_INDEX" val="20202689"/>
  <p:tag name="KSO_WM_UNIT_LAYERLEVEL" val="1"/>
  <p:tag name="KSO_WM_TAG_VERSION" val="1.0"/>
  <p:tag name="KSO_WM_BEAUTIFY_FLAG" val="#wm#"/>
  <p:tag name="KSO_WM_UNIT_PRESET_TEXT" val="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Lst>
</file>

<file path=ppt/tags/tag155.xml><?xml version="1.0" encoding="utf-8"?>
<p:tagLst xmlns:p="http://schemas.openxmlformats.org/presentationml/2006/main">
  <p:tag name="KSO_WM_SLIDE_ID" val="custom20202689_12"/>
  <p:tag name="KSO_WM_TEMPLATE_SUBCATEGORY" val="0"/>
  <p:tag name="KSO_WM_SLIDE_TYPE" val="text"/>
  <p:tag name="KSO_WM_SLIDE_SUBTYPE" val="picTxt"/>
  <p:tag name="KSO_WM_SLIDE_ITEM_CNT" val="0"/>
  <p:tag name="KSO_WM_SLIDE_INDEX" val="12"/>
  <p:tag name="KSO_WM_SLIDE_SIZE" val="866*434"/>
  <p:tag name="KSO_WM_SLIDE_POSITION" val="46*52"/>
  <p:tag name="KSO_WM_TAG_VERSION" val="1.0"/>
  <p:tag name="KSO_WM_BEAUTIFY_FLAG" val="#wm#"/>
  <p:tag name="KSO_WM_TEMPLATE_CATEGORY" val="custom"/>
  <p:tag name="KSO_WM_TEMPLATE_INDEX" val="20202689"/>
  <p:tag name="KSO_WM_SLIDE_LAYOUT" val="a_d_f"/>
  <p:tag name="KSO_WM_SLIDE_LAYOUT_CNT" val="1_1_1"/>
  <p:tag name="KSO_WM_TEMPLATE_MASTER_TYPE" val="1"/>
  <p:tag name="KSO_WM_TEMPLATE_COLOR_TYPE" val="1"/>
</p:tagLst>
</file>

<file path=ppt/tags/tag156.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9_13*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3*d*1"/>
  <p:tag name="KSO_WM_TEMPLATE_CATEGORY" val="custom"/>
  <p:tag name="KSO_WM_TEMPLATE_INDEX" val="20202689"/>
  <p:tag name="KSO_WM_UNIT_LAYERLEVEL" val="1"/>
  <p:tag name="KSO_WM_TAG_VERSION" val="1.0"/>
  <p:tag name="KSO_WM_BEAUTIFY_FLAG" val="#wm#"/>
  <p:tag name="KSO_WM_UNIT_VALUE" val="802*1481"/>
  <p:tag name="KSO_WM_UNIT_TYPE" val="d"/>
  <p:tag name="KSO_WM_UNIT_INDEX" val="1"/>
  <p:tag name="KSO_WM_UNIT_SUPPORT_UNIT_TYPE" val="[&quot;all&quot;]"/>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3*d*2"/>
  <p:tag name="KSO_WM_TEMPLATE_CATEGORY" val="custom"/>
  <p:tag name="KSO_WM_TEMPLATE_INDEX" val="20202689"/>
  <p:tag name="KSO_WM_UNIT_LAYERLEVEL" val="1"/>
  <p:tag name="KSO_WM_TAG_VERSION" val="1.0"/>
  <p:tag name="KSO_WM_BEAUTIFY_FLAG" val="#wm#"/>
  <p:tag name="KSO_WM_UNIT_VALUE" val="800*1490"/>
  <p:tag name="KSO_WM_UNIT_TYPE" val="d"/>
  <p:tag name="KSO_WM_UNIT_INDEX" val="2"/>
  <p:tag name="KSO_WM_UNIT_SUPPORT_UNIT_TYPE" val="[&quot;all&quot;]"/>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3*f*2"/>
  <p:tag name="KSO_WM_TEMPLATE_CATEGORY" val="custom"/>
  <p:tag name="KSO_WM_TEMPLATE_INDEX" val="20202689"/>
  <p:tag name="KSO_WM_UNIT_LAYERLEVEL" val="1"/>
  <p:tag name="KSO_WM_TAG_VERSION" val="1.0"/>
  <p:tag name="KSO_WM_BEAUTIFY_FLAG" val="#wm#"/>
  <p:tag name="KSO_WM_UNIT_NOCLEAR" val="0"/>
  <p:tag name="KSO_WM_UNIT_VALUE" val="54"/>
  <p:tag name="KSO_WM_UNIT_TYPE" val="f"/>
  <p:tag name="KSO_WM_UNIT_INDEX" val="2"/>
  <p:tag name="KSO_WM_UNIT_PRESET_TEXT" val="Click here to add the text, the text is the extraction of your thought, please try to explain your point of view as succinctly as possible."/>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SLIDE_ID" val="custom20202689_13"/>
  <p:tag name="KSO_WM_TEMPLATE_SUBCATEGORY" val="0"/>
  <p:tag name="KSO_WM_SLIDE_TYPE" val="text"/>
  <p:tag name="KSO_WM_SLIDE_SUBTYPE" val="picTxt"/>
  <p:tag name="KSO_WM_SLIDE_ITEM_CNT" val="0"/>
  <p:tag name="KSO_WM_SLIDE_INDEX" val="13"/>
  <p:tag name="KSO_WM_SLIDE_SIZE" val="869*422"/>
  <p:tag name="KSO_WM_SLIDE_POSITION" val="45*18"/>
  <p:tag name="KSO_WM_TAG_VERSION" val="1.0"/>
  <p:tag name="KSO_WM_BEAUTIFY_FLAG" val="#wm#"/>
  <p:tag name="KSO_WM_TEMPLATE_CATEGORY" val="custom"/>
  <p:tag name="KSO_WM_TEMPLATE_INDEX" val="20202689"/>
  <p:tag name="KSO_WM_SLIDE_LAYOUT" val="a_d_f"/>
  <p:tag name="KSO_WM_SLIDE_LAYOUT_CNT" val="1_2_2"/>
  <p:tag name="KSO_WM_TEMPLATE_MASTER_TYPE" val="1"/>
  <p:tag name="KSO_WM_TEMPLATE_COLOR_TYPE" val="1"/>
</p:tagLst>
</file>

<file path=ppt/tags/tag161.xml><?xml version="1.0" encoding="utf-8"?>
<p:tagLst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89_14*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62.xml><?xml version="1.0" encoding="utf-8"?>
<p:tagLst xmlns:p="http://schemas.openxmlformats.org/presentationml/2006/main">
  <p:tag name="KSO_WM_SLIDE_ID" val="custom20202689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89"/>
  <p:tag name="KSO_WM_SLIDE_LAYOUT" val="a_f"/>
  <p:tag name="KSO_WM_SLIDE_LAYOUT_CNT" val="1_1"/>
  <p:tag name="KSO_WM_TEMPLATE_MASTER_TYPE" val="1"/>
  <p:tag name="KSO_WM_TEMPLATE_COLOR_TYPE"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2*d*1"/>
  <p:tag name="KSO_WM_TEMPLATE_CATEGORY" val="custom"/>
  <p:tag name="KSO_WM_TEMPLATE_INDEX" val="20202689"/>
  <p:tag name="KSO_WM_UNIT_LAYERLEVEL" val="1"/>
  <p:tag name="KSO_WM_TAG_VERSION" val="1.0"/>
  <p:tag name="KSO_WM_BEAUTIFY_FLAG" val="#wm#"/>
  <p:tag name="KSO_WM_UNIT_VALUE" val="891*3043"/>
  <p:tag name="KSO_WM_UNIT_TYPE" val="d"/>
  <p:tag name="KSO_WM_UNIT_INDEX" val="1"/>
  <p:tag name="KSO_WM_UNIT_SUPPORT_UNIT_TYPE" val="[&quot;all&quot;]"/>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1*d*1"/>
  <p:tag name="KSO_WM_TEMPLATE_CATEGORY" val="custom"/>
  <p:tag name="KSO_WM_TEMPLATE_INDEX" val="20202689"/>
  <p:tag name="KSO_WM_UNIT_LAYERLEVEL" val="1"/>
  <p:tag name="KSO_WM_TAG_VERSION" val="1.0"/>
  <p:tag name="KSO_WM_BEAUTIFY_FLAG" val="#wm#"/>
  <p:tag name="KSO_WM_UNIT_VALUE" val="951*3042"/>
  <p:tag name="KSO_WM_UNIT_TYPE" val="d"/>
  <p:tag name="KSO_WM_UNIT_INDEX" val="1"/>
  <p:tag name="KSO_WM_UNIT_SUPPORT_UNIT_TYPE" val="[&quot;all&quot;]"/>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5*a*1"/>
  <p:tag name="KSO_WM_TEMPLATE_CATEGORY" val="custom"/>
  <p:tag name="KSO_WM_TEMPLATE_INDEX" val="20202689"/>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Thank you "/>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9_11*d*1"/>
  <p:tag name="KSO_WM_TEMPLATE_CATEGORY" val="custom"/>
  <p:tag name="KSO_WM_TEMPLATE_INDEX" val="20202689"/>
  <p:tag name="KSO_WM_UNIT_LAYERLEVEL" val="1"/>
  <p:tag name="KSO_WM_TAG_VERSION" val="1.0"/>
  <p:tag name="KSO_WM_BEAUTIFY_FLAG" val="#wm#"/>
  <p:tag name="KSO_WM_UNIT_VALUE" val="951*3042"/>
  <p:tag name="KSO_WM_UNIT_TYPE" val="d"/>
  <p:tag name="KSO_WM_UNIT_INDEX" val="1"/>
  <p:tag name="KSO_WM_UNIT_SUPPORT_UNIT_TYPE" val="[&quot;all&quot;]"/>
</p:tagLst>
</file>

<file path=ppt/tags/tag167.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89_8*d*1"/>
  <p:tag name="KSO_WM_TEMPLATE_CATEGORY" val="custom"/>
  <p:tag name="KSO_WM_TEMPLATE_INDEX" val="20202689"/>
  <p:tag name="KSO_WM_UNIT_LAYERLEVEL" val="1"/>
  <p:tag name="KSO_WM_TAG_VERSION" val="1.0"/>
  <p:tag name="KSO_WM_BEAUTIFY_FLAG" val="#wm#"/>
  <p:tag name="KSO_WM_UNIT_SUPPORT_UNIT_TYPE" val="[&quot;all&quot;]"/>
</p:tagLst>
</file>

<file path=ppt/tags/tag168.xml><?xml version="1.0" encoding="utf-8"?>
<p:tagLst xmlns:p="http://schemas.openxmlformats.org/presentationml/2006/main">
  <p:tag name="KSO_WM_SLIDE_ID" val="custom20202689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89"/>
  <p:tag name="KSO_WM_SLIDE_TYPE" val="endPage"/>
  <p:tag name="KSO_WM_SLIDE_SUBTYPE" val="pureTxt"/>
  <p:tag name="KSO_WM_SLIDE_LAYOUT" val="a_b"/>
  <p:tag name="KSO_WM_SLIDE_LAYOUT_CNT" val="1_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Lst>
</file>

<file path=ppt/tags/tag7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Lst>
</file>

<file path=ppt/tags/tag7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1"/>
</p:tagLst>
</file>

<file path=ppt/tags/tag77.xml><?xml version="1.0" encoding="utf-8"?>
<p:tagLst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8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9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heme/theme1.xml><?xml version="1.0" encoding="utf-8"?>
<a:theme xmlns:a="http://schemas.openxmlformats.org/drawingml/2006/main" name="Office Theme">
  <a:themeElements>
    <a:clrScheme name="自定义 97">
      <a:dk1>
        <a:sysClr val="windowText" lastClr="000000"/>
      </a:dk1>
      <a:lt1>
        <a:sysClr val="window" lastClr="FFFFFF"/>
      </a:lt1>
      <a:dk2>
        <a:srgbClr val="EDF3F8"/>
      </a:dk2>
      <a:lt2>
        <a:srgbClr val="FFFFFF"/>
      </a:lt2>
      <a:accent1>
        <a:srgbClr val="5DBBBF"/>
      </a:accent1>
      <a:accent2>
        <a:srgbClr val="7BC2B0"/>
      </a:accent2>
      <a:accent3>
        <a:srgbClr val="98C8A1"/>
      </a:accent3>
      <a:accent4>
        <a:srgbClr val="B6CF91"/>
      </a:accent4>
      <a:accent5>
        <a:srgbClr val="D3D582"/>
      </a:accent5>
      <a:accent6>
        <a:srgbClr val="F1DC73"/>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15679</Words>
  <Application>WPS Presentation</Application>
  <PresentationFormat>宽屏</PresentationFormat>
  <Paragraphs>1114</Paragraphs>
  <Slides>43</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43</vt:i4>
      </vt:variant>
    </vt:vector>
  </HeadingPairs>
  <TitlesOfParts>
    <vt:vector size="54" baseType="lpstr">
      <vt:lpstr>Arial</vt:lpstr>
      <vt:lpstr>SimSun</vt:lpstr>
      <vt:lpstr>Wingdings</vt:lpstr>
      <vt:lpstr>Calibri</vt:lpstr>
      <vt:lpstr>Microsoft YaHei</vt:lpstr>
      <vt:lpstr>Times New Roman</vt:lpstr>
      <vt:lpstr>Wingdings</vt:lpstr>
      <vt:lpstr>Segoe UI</vt:lpstr>
      <vt:lpstr>Arial Unicode MS</vt:lpstr>
      <vt:lpstr>Wingdings 2</vt:lpstr>
      <vt:lpstr>Office Theme</vt:lpstr>
      <vt:lpstr>KLE College of Pharmacy  Vidyanagar, Huballi - 580031  (A Constituent unit of KAHER Belagavi,  Deemed-to-be-university) Karnataka.</vt:lpstr>
      <vt:lpstr>PowerPoint 演示文稿</vt:lpstr>
      <vt:lpstr>PowerPoint 演示文稿</vt:lpstr>
      <vt:lpstr>ABSTRACT</vt:lpstr>
      <vt:lpstr>PowerPoint 演示文稿</vt:lpstr>
      <vt:lpstr>PowerPoint 演示文稿</vt:lpstr>
      <vt:lpstr>PowerPoint 演示文稿</vt:lpstr>
      <vt:lpstr>PowerPoint 演示文稿</vt:lpstr>
      <vt:lpstr>PowerPoint 演示文稿</vt:lpstr>
      <vt:lpstr>REVIEW OF LITERATURE</vt:lpstr>
      <vt:lpstr>REVIEW OF LITERATURE</vt:lpstr>
      <vt:lpstr>NEED FOR STUDY</vt:lpstr>
      <vt:lpstr>NEED FOR STUDY</vt:lpstr>
      <vt:lpstr>OBJECTIVES</vt:lpstr>
      <vt:lpstr>MATERIALS</vt:lpstr>
      <vt:lpstr>METHODOLOGY</vt:lpstr>
      <vt:lpstr>UV ESTIMATION OF METFORMIN</vt:lpstr>
      <vt:lpstr>FTIR OF METFORMIN</vt:lpstr>
      <vt:lpstr>SATURATION SOLUBILITY OF DRUG, SURFCTANTS AND CO-SURFACTANTS</vt:lpstr>
      <vt:lpstr>SOLUBILITIES STUDIES</vt:lpstr>
      <vt:lpstr>DEVELOPMENT OF PSEUDO TERNARY DIAGRAM BY USING PHASE TITRATION METHOD</vt:lpstr>
      <vt:lpstr>PHASE TITRATION TABLE FOR [1:1, 2:1 AND 3:1]</vt:lpstr>
      <vt:lpstr>PHASE TITRATION MICROEMULSIONS</vt:lpstr>
      <vt:lpstr>PSEUDO TERNARY DIAGRAM </vt:lpstr>
      <vt:lpstr>FORMULATION OF MICROEMULSION BASED GEL</vt:lpstr>
      <vt:lpstr>FORMULATION OF MICROEMULSIONS</vt:lpstr>
      <vt:lpstr>RESULTS:PHYSICAL EVALUATION OF PREPARED MICROEMULSIONS</vt:lpstr>
      <vt:lpstr>RESULTS: EVALUATION OF PREPARED MICROEMULSION</vt:lpstr>
      <vt:lpstr>EVALUATION OF DRUG CONTENT AND THERMODYNAMIC STABILITY</vt:lpstr>
      <vt:lpstr>COMPARISION OF DRUG CONTENT ALL FORMULATIONS </vt:lpstr>
      <vt:lpstr>MEASUREMENT OF PARTICLE SIZE,PDI AND ZETA POTENTIAL</vt:lpstr>
      <vt:lpstr>PARTICLE SIZE OF F6,F8 AND F9</vt:lpstr>
      <vt:lpstr>ZETA POTENTIAL OF F6,F8 AND F9</vt:lpstr>
      <vt:lpstr>PREPARATION OF OPTIMISED MICROEMULSION BASED GEL OF METFORMIN HCL {F6}</vt:lpstr>
      <vt:lpstr>EVALUATION OF OPTIMIZED MICROEMUL-BASED GELS</vt:lpstr>
      <vt:lpstr>EVALUATION OF PHYSICAL APPEARANCE OF MICROEMULGELS CONTAINING METFORMIN HCL</vt:lpstr>
      <vt:lpstr>Evaluation of microemulsion based gel</vt:lpstr>
      <vt:lpstr>EVALUATION MICROEMULSION BASED GEL</vt:lpstr>
      <vt:lpstr>EVALUATION OF MICROEMULSION BASED GEL</vt:lpstr>
      <vt:lpstr>FUTURE WORK PLANS</vt:lpstr>
      <vt:lpstr>REFERENCES </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VISHAL</cp:lastModifiedBy>
  <cp:revision>68</cp:revision>
  <dcterms:created xsi:type="dcterms:W3CDTF">2019-09-03T06:41:00Z</dcterms:created>
  <dcterms:modified xsi:type="dcterms:W3CDTF">2024-05-19T19:08:56Z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1033-12.2.0.16909</vt:lpwstr>
  </property>
  <property fmtid="{D5CDD505-2E9C-101B-9397-08002B2CF9AE}" pid="3" name="ICV">
    <vt:lpwstr>113448E10C314648851CDB1DC5B9AA45_13</vt:lpwstr>
  </property>
</Properties>
</file>